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69" r:id="rId5"/>
    <p:sldId id="270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71" r:id="rId14"/>
    <p:sldId id="272" r:id="rId15"/>
    <p:sldId id="266" r:id="rId16"/>
    <p:sldId id="283" r:id="rId17"/>
    <p:sldId id="273" r:id="rId18"/>
    <p:sldId id="275" r:id="rId19"/>
    <p:sldId id="278" r:id="rId20"/>
    <p:sldId id="279" r:id="rId21"/>
    <p:sldId id="280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B488C0-3894-4E6A-9EC1-6D60F45F65B0}" v="3973" dt="2023-04-05T08:56:29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88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750" y="84"/>
      </p:cViewPr>
      <p:guideLst/>
    </p:cSldViewPr>
  </p:slideViewPr>
  <p:outlineViewPr>
    <p:cViewPr>
      <p:scale>
        <a:sx n="33" d="100"/>
        <a:sy n="33" d="100"/>
      </p:scale>
      <p:origin x="0" y="-1318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B72A6-F9BF-4A54-B010-97769E308AF7}" type="datetimeFigureOut">
              <a:rPr lang="it-IT" smtClean="0"/>
              <a:t>09/04/2023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35803-9793-4057-A160-C2B280676B6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1328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9611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Nell’immagine</a:t>
            </a:r>
            <a:r>
              <a:rPr lang="en-US" dirty="0"/>
              <a:t> di sinistra </a:t>
            </a:r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vedere</a:t>
            </a:r>
            <a:r>
              <a:rPr lang="en-US" dirty="0"/>
              <a:t> il </a:t>
            </a:r>
            <a:r>
              <a:rPr lang="en-US" dirty="0" err="1"/>
              <a:t>codice</a:t>
            </a:r>
            <a:r>
              <a:rPr lang="en-US" dirty="0"/>
              <a:t> per </a:t>
            </a:r>
            <a:r>
              <a:rPr lang="en-US" dirty="0" err="1"/>
              <a:t>l’espansione</a:t>
            </a:r>
            <a:r>
              <a:rPr lang="en-US" dirty="0"/>
              <a:t> in </a:t>
            </a:r>
            <a:r>
              <a:rPr lang="en-US" dirty="0" err="1"/>
              <a:t>frazioni</a:t>
            </a:r>
            <a:r>
              <a:rPr lang="en-US" dirty="0"/>
              <a:t> continue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destra</a:t>
            </a:r>
            <a:r>
              <a:rPr lang="en-US" dirty="0"/>
              <a:t>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mostrato</a:t>
            </a:r>
            <a:r>
              <a:rPr lang="en-US" dirty="0"/>
              <a:t> come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 </a:t>
            </a:r>
            <a:r>
              <a:rPr lang="en-US" dirty="0" err="1"/>
              <a:t>calcolati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convergenti</a:t>
            </a:r>
            <a:r>
              <a:rPr lang="en-US" dirty="0"/>
              <a:t> 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569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perché</a:t>
            </a:r>
            <a:r>
              <a:rPr lang="en-US" dirty="0"/>
              <a:t> integer è true? </a:t>
            </a:r>
            <a:r>
              <a:rPr lang="en-US" dirty="0" err="1"/>
              <a:t>perché</a:t>
            </a:r>
            <a:r>
              <a:rPr lang="en-US" dirty="0"/>
              <a:t> </a:t>
            </a:r>
            <a:r>
              <a:rPr lang="en-US" dirty="0" err="1"/>
              <a:t>l’equazione</a:t>
            </a:r>
            <a:r>
              <a:rPr lang="en-US" dirty="0"/>
              <a:t> la </a:t>
            </a:r>
            <a:r>
              <a:rPr lang="en-US" dirty="0" err="1"/>
              <a:t>voglio</a:t>
            </a:r>
            <a:r>
              <a:rPr lang="en-US" dirty="0"/>
              <a:t> </a:t>
            </a:r>
            <a:r>
              <a:rPr lang="en-US" dirty="0" err="1"/>
              <a:t>risolvere</a:t>
            </a:r>
            <a:r>
              <a:rPr lang="en-US" dirty="0"/>
              <a:t> solo per </a:t>
            </a:r>
            <a:r>
              <a:rPr lang="en-US" dirty="0" err="1"/>
              <a:t>interi</a:t>
            </a:r>
            <a:r>
              <a:rPr lang="en-US" dirty="0"/>
              <a:t>, non mi </a:t>
            </a:r>
            <a:r>
              <a:rPr lang="en-US" dirty="0" err="1"/>
              <a:t>interessano</a:t>
            </a:r>
            <a:r>
              <a:rPr lang="en-US" dirty="0"/>
              <a:t> </a:t>
            </a:r>
            <a:r>
              <a:rPr lang="en-US" dirty="0" err="1"/>
              <a:t>soluzioni</a:t>
            </a:r>
            <a:r>
              <a:rPr lang="en-US" dirty="0"/>
              <a:t> con la </a:t>
            </a:r>
            <a:r>
              <a:rPr lang="en-US" dirty="0" err="1"/>
              <a:t>virgola</a:t>
            </a:r>
            <a:r>
              <a:rPr lang="en-US" dirty="0"/>
              <a:t>.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significa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per </a:t>
            </a:r>
            <a:r>
              <a:rPr lang="en-US" dirty="0" err="1"/>
              <a:t>alcuni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di k/d non </a:t>
            </a:r>
            <a:r>
              <a:rPr lang="en-US" dirty="0" err="1"/>
              <a:t>ottengo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soluzioni</a:t>
            </a:r>
            <a:r>
              <a:rPr lang="en-US" dirty="0"/>
              <a:t> e </a:t>
            </a:r>
            <a:r>
              <a:rPr lang="en-US" dirty="0" err="1"/>
              <a:t>quindi</a:t>
            </a:r>
            <a:r>
              <a:rPr lang="en-US" dirty="0"/>
              <a:t> roots ha </a:t>
            </a:r>
            <a:r>
              <a:rPr lang="en-US" dirty="0" err="1"/>
              <a:t>dimensione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155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2324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3420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numero</a:t>
            </a:r>
            <a:r>
              <a:rPr lang="en-US" dirty="0"/>
              <a:t> come la somma tra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intera</a:t>
            </a:r>
            <a:r>
              <a:rPr lang="en-US" dirty="0"/>
              <a:t> </a:t>
            </a:r>
            <a:r>
              <a:rPr lang="en-US" dirty="0" err="1"/>
              <a:t>indicata</a:t>
            </a:r>
            <a:r>
              <a:rPr lang="en-US" dirty="0"/>
              <a:t> con a_0 ed </a:t>
            </a:r>
            <a:r>
              <a:rPr lang="en-US" dirty="0" err="1"/>
              <a:t>l’inverso</a:t>
            </a:r>
            <a:r>
              <a:rPr lang="en-US" dirty="0"/>
              <a:t> di un </a:t>
            </a:r>
            <a:r>
              <a:rPr lang="en-US" dirty="0" err="1"/>
              <a:t>altro</a:t>
            </a:r>
            <a:r>
              <a:rPr lang="en-US" dirty="0"/>
              <a:t> </a:t>
            </a:r>
            <a:r>
              <a:rPr lang="en-US" dirty="0" err="1"/>
              <a:t>numero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è </a:t>
            </a:r>
            <a:r>
              <a:rPr lang="en-US" dirty="0" err="1"/>
              <a:t>possibile</a:t>
            </a:r>
            <a:r>
              <a:rPr lang="en-US" dirty="0"/>
              <a:t> a </a:t>
            </a:r>
            <a:r>
              <a:rPr lang="en-US" dirty="0" err="1"/>
              <a:t>sua</a:t>
            </a:r>
            <a:r>
              <a:rPr lang="en-US" dirty="0"/>
              <a:t> volta </a:t>
            </a:r>
            <a:r>
              <a:rPr lang="en-US" dirty="0" err="1"/>
              <a:t>scrivere</a:t>
            </a:r>
            <a:r>
              <a:rPr lang="en-US" dirty="0"/>
              <a:t> come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intera</a:t>
            </a:r>
            <a:r>
              <a:rPr lang="en-US" dirty="0"/>
              <a:t> + </a:t>
            </a:r>
            <a:r>
              <a:rPr lang="en-US" dirty="0" err="1"/>
              <a:t>l’inverso</a:t>
            </a:r>
            <a:r>
              <a:rPr lang="en-US" dirty="0"/>
              <a:t> di un </a:t>
            </a:r>
            <a:r>
              <a:rPr lang="en-US" dirty="0" err="1"/>
              <a:t>altro</a:t>
            </a:r>
            <a:r>
              <a:rPr lang="en-US" dirty="0"/>
              <a:t> </a:t>
            </a:r>
            <a:r>
              <a:rPr lang="en-US" dirty="0" err="1"/>
              <a:t>numero</a:t>
            </a:r>
            <a:r>
              <a:rPr lang="en-US" dirty="0"/>
              <a:t>...</a:t>
            </a:r>
            <a:r>
              <a:rPr lang="en-US" dirty="0" err="1"/>
              <a:t>ecc</a:t>
            </a:r>
            <a:r>
              <a:rPr lang="en-US" dirty="0"/>
              <a:t> </a:t>
            </a:r>
            <a:r>
              <a:rPr lang="en-US" dirty="0" err="1"/>
              <a:t>ecc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731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/>
              <a:t>vediamone</a:t>
            </a:r>
            <a:r>
              <a:rPr lang="en-US" sz="1200" dirty="0"/>
              <a:t> un </a:t>
            </a:r>
            <a:r>
              <a:rPr lang="en-US" sz="1200" dirty="0" err="1"/>
              <a:t>esempio</a:t>
            </a:r>
            <a:r>
              <a:rPr lang="en-US" sz="1200" dirty="0"/>
              <a:t>, </a:t>
            </a:r>
            <a:r>
              <a:rPr lang="en-US" sz="1200" dirty="0" err="1"/>
              <a:t>vogliamo</a:t>
            </a:r>
            <a:r>
              <a:rPr lang="en-US" sz="1200" dirty="0"/>
              <a:t> </a:t>
            </a:r>
            <a:r>
              <a:rPr lang="en-US" sz="1200" dirty="0" err="1"/>
              <a:t>trovare</a:t>
            </a:r>
            <a:r>
              <a:rPr lang="en-US" sz="1200" dirty="0"/>
              <a:t> </a:t>
            </a:r>
            <a:r>
              <a:rPr lang="en-US" sz="1200" dirty="0" err="1"/>
              <a:t>l’espansione</a:t>
            </a:r>
            <a:r>
              <a:rPr lang="en-US" sz="1200" dirty="0"/>
              <a:t> in </a:t>
            </a:r>
            <a:r>
              <a:rPr lang="en-US" sz="1200" dirty="0" err="1"/>
              <a:t>frazioni</a:t>
            </a:r>
            <a:r>
              <a:rPr lang="en-US" sz="1200" dirty="0"/>
              <a:t> continue di 415/93; dopo la prima </a:t>
            </a:r>
            <a:r>
              <a:rPr lang="en-US" sz="1200" dirty="0" err="1"/>
              <a:t>riga</a:t>
            </a:r>
            <a:r>
              <a:rPr lang="en-US" sz="1200" dirty="0"/>
              <a:t>, il </a:t>
            </a:r>
            <a:r>
              <a:rPr lang="en-US" sz="1200" dirty="0" err="1"/>
              <a:t>denominatore</a:t>
            </a:r>
            <a:r>
              <a:rPr lang="en-US" sz="1200" dirty="0"/>
              <a:t> </a:t>
            </a:r>
            <a:r>
              <a:rPr lang="en-US" sz="1200" dirty="0" err="1"/>
              <a:t>diventa</a:t>
            </a:r>
            <a:r>
              <a:rPr lang="en-US" sz="1200" dirty="0"/>
              <a:t> il nuovo </a:t>
            </a:r>
            <a:r>
              <a:rPr lang="en-US" sz="1200" dirty="0" err="1"/>
              <a:t>numeratore</a:t>
            </a:r>
            <a:r>
              <a:rPr lang="en-US" sz="1200" dirty="0"/>
              <a:t> ed il resto </a:t>
            </a:r>
            <a:r>
              <a:rPr lang="en-US" sz="1200" dirty="0" err="1"/>
              <a:t>diventa</a:t>
            </a:r>
            <a:r>
              <a:rPr lang="en-US" sz="1200" dirty="0"/>
              <a:t> il nuovo </a:t>
            </a:r>
            <a:r>
              <a:rPr lang="en-US" sz="1200" dirty="0" err="1"/>
              <a:t>numeratore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 err="1"/>
              <a:t>L’algortimo</a:t>
            </a:r>
            <a:r>
              <a:rPr lang="en-US" sz="1200" dirty="0"/>
              <a:t> </a:t>
            </a:r>
            <a:r>
              <a:rPr lang="en-US" sz="1200" dirty="0" err="1"/>
              <a:t>eucliedeano</a:t>
            </a:r>
            <a:r>
              <a:rPr lang="en-US" sz="1200" dirty="0"/>
              <a:t> ci serve per </a:t>
            </a:r>
            <a:r>
              <a:rPr lang="en-US" sz="1200" dirty="0" err="1"/>
              <a:t>trovare</a:t>
            </a:r>
            <a:r>
              <a:rPr lang="en-US" sz="1200" dirty="0"/>
              <a:t> il </a:t>
            </a:r>
            <a:r>
              <a:rPr lang="en-US" sz="1200" dirty="0" err="1"/>
              <a:t>gcd</a:t>
            </a:r>
            <a:r>
              <a:rPr lang="en-US" sz="1200" dirty="0"/>
              <a:t>(</a:t>
            </a:r>
            <a:r>
              <a:rPr lang="en-US" sz="1200" dirty="0" err="1"/>
              <a:t>a,b</a:t>
            </a:r>
            <a:r>
              <a:rPr lang="en-US" sz="1200" dirty="0"/>
              <a:t>), il </a:t>
            </a:r>
            <a:r>
              <a:rPr lang="en-US" sz="1200" dirty="0" err="1"/>
              <a:t>denominatore</a:t>
            </a:r>
            <a:r>
              <a:rPr lang="en-US" sz="1200" dirty="0"/>
              <a:t> per cui </a:t>
            </a:r>
            <a:r>
              <a:rPr lang="en-US" sz="1200" dirty="0" err="1"/>
              <a:t>ottengo</a:t>
            </a:r>
            <a:r>
              <a:rPr lang="en-US" sz="1200" dirty="0"/>
              <a:t> resto 0 </a:t>
            </a:r>
            <a:r>
              <a:rPr lang="it-IT" sz="1200" dirty="0"/>
              <a:t>è proprio il gcd tra i due valori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5965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vediamone</a:t>
            </a:r>
            <a:r>
              <a:rPr lang="en-US" dirty="0"/>
              <a:t> un </a:t>
            </a:r>
            <a:r>
              <a:rPr lang="en-US" dirty="0" err="1"/>
              <a:t>esempio</a:t>
            </a:r>
            <a:r>
              <a:rPr lang="en-US" dirty="0"/>
              <a:t>,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trovare</a:t>
            </a:r>
            <a:r>
              <a:rPr lang="en-US" dirty="0"/>
              <a:t> </a:t>
            </a:r>
            <a:r>
              <a:rPr lang="en-US" dirty="0" err="1"/>
              <a:t>l’espansione</a:t>
            </a:r>
            <a:r>
              <a:rPr lang="en-US" dirty="0"/>
              <a:t> in </a:t>
            </a:r>
            <a:r>
              <a:rPr lang="en-US" dirty="0" err="1"/>
              <a:t>frazioni</a:t>
            </a:r>
            <a:r>
              <a:rPr lang="en-US" dirty="0"/>
              <a:t> continue di 415/93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9232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c0 e c1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cosi</a:t>
            </a:r>
            <a:r>
              <a:rPr lang="en-US" dirty="0"/>
              <a:t> </a:t>
            </a:r>
            <a:r>
              <a:rPr lang="en-US" dirty="0" err="1"/>
              <a:t>definiti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successive, come ad </a:t>
            </a:r>
            <a:r>
              <a:rPr lang="en-US" dirty="0" err="1"/>
              <a:t>esempio</a:t>
            </a:r>
            <a:r>
              <a:rPr lang="en-US" dirty="0"/>
              <a:t> c2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calcolati</a:t>
            </a:r>
            <a:r>
              <a:rPr lang="en-US" dirty="0"/>
              <a:t> a </a:t>
            </a:r>
            <a:r>
              <a:rPr lang="en-US" dirty="0" err="1"/>
              <a:t>partire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precedent. 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9067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mostrare meglio la relazione tra quozienti ai e convergenti ci, vediamo l’esempio di pi greco; in questo caso ho considerato i primi 9 quozienti di pigreco e chiaramente i primi 9 convergenti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894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Compiendo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semplice </a:t>
            </a:r>
            <a:r>
              <a:rPr lang="en-US" dirty="0" err="1"/>
              <a:t>operazioni</a:t>
            </a:r>
            <a:r>
              <a:rPr lang="en-US" dirty="0"/>
              <a:t> </a:t>
            </a:r>
            <a:r>
              <a:rPr lang="en-US" dirty="0" err="1"/>
              <a:t>algebriche</a:t>
            </a:r>
            <a:r>
              <a:rPr lang="en-US" dirty="0"/>
              <a:t> </a:t>
            </a:r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ricavare</a:t>
            </a:r>
            <a:r>
              <a:rPr lang="en-US" dirty="0"/>
              <a:t> il </a:t>
            </a:r>
            <a:r>
              <a:rPr lang="en-US" dirty="0" err="1"/>
              <a:t>totiente</a:t>
            </a:r>
            <a:r>
              <a:rPr lang="en-US" dirty="0"/>
              <a:t> di N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servirà</a:t>
            </a:r>
            <a:r>
              <a:rPr lang="en-US" dirty="0"/>
              <a:t> </a:t>
            </a:r>
            <a:r>
              <a:rPr lang="en-US" dirty="0" err="1"/>
              <a:t>successivamente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519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830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calcolando</a:t>
            </a:r>
            <a:r>
              <a:rPr lang="en-US" dirty="0"/>
              <a:t>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coppia</a:t>
            </a:r>
            <a:r>
              <a:rPr lang="en-US" dirty="0"/>
              <a:t> k/d nell-</a:t>
            </a:r>
            <a:r>
              <a:rPr lang="en-US" dirty="0" err="1"/>
              <a:t>insieme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convergenti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4690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09/04/2023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864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09/04/2023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2816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09/04/2023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0285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09/04/2023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862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09/04/2023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79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09/04/2023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033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09/04/2023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1192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09/04/2023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76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09/04/2023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615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09/04/2023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753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09/04/2023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133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E626E-3943-4898-AF57-831D895C24EE}" type="datetimeFigureOut">
              <a:rPr lang="it-IT" smtClean="0"/>
              <a:t>09/04/2023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98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9.png"/><Relationship Id="rId9" Type="http://schemas.openxmlformats.org/officeDocument/2006/relationships/image" Target="../media/image2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0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E5B261D-79AA-4EBE-9242-C5F7902192AC}"/>
              </a:ext>
            </a:extLst>
          </p:cNvPr>
          <p:cNvSpPr txBox="1"/>
          <p:nvPr/>
        </p:nvSpPr>
        <p:spPr>
          <a:xfrm>
            <a:off x="92280" y="6213458"/>
            <a:ext cx="1996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utura MdCn BT" panose="020B0506020204030203" pitchFamily="34" charset="0"/>
              </a:rPr>
              <a:t>Studente</a:t>
            </a:r>
            <a:r>
              <a:rPr lang="en-US" dirty="0">
                <a:latin typeface="Futura MdCn BT" panose="020B0506020204030203" pitchFamily="34" charset="0"/>
              </a:rPr>
              <a:t>:</a:t>
            </a:r>
            <a:br>
              <a:rPr lang="en-US" dirty="0">
                <a:latin typeface="Futura MdCn BT" panose="020B0506020204030203" pitchFamily="34" charset="0"/>
              </a:rPr>
            </a:br>
            <a:r>
              <a:rPr lang="en-US" dirty="0">
                <a:latin typeface="Futura MdCn BT" panose="020B0506020204030203" pitchFamily="34" charset="0"/>
              </a:rPr>
              <a:t>Piero Migliorato A18/369</a:t>
            </a:r>
            <a:endParaRPr lang="it-IT" dirty="0">
              <a:latin typeface="Futura MdCn BT" panose="020B0506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548A12-DB13-43CF-88CC-589753F6D1A6}"/>
              </a:ext>
            </a:extLst>
          </p:cNvPr>
          <p:cNvSpPr txBox="1"/>
          <p:nvPr/>
        </p:nvSpPr>
        <p:spPr>
          <a:xfrm>
            <a:off x="2136234" y="6211669"/>
            <a:ext cx="182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Futura MdCn BT" panose="020B0506020204030203" pitchFamily="34" charset="0"/>
              </a:rPr>
              <a:t>Professore</a:t>
            </a:r>
            <a:r>
              <a:rPr lang="en-US" dirty="0">
                <a:latin typeface="Futura MdCn BT" panose="020B0506020204030203" pitchFamily="34" charset="0"/>
              </a:rPr>
              <a:t>:</a:t>
            </a:r>
          </a:p>
          <a:p>
            <a:r>
              <a:rPr lang="it-IT" dirty="0">
                <a:latin typeface="Futura MdCn BT" panose="020B0506020204030203" pitchFamily="34" charset="0"/>
              </a:rPr>
              <a:t>Prof. Massimiliano Rak</a:t>
            </a:r>
            <a:endParaRPr lang="en-US" dirty="0">
              <a:latin typeface="Futura MdCn BT" panose="020B050602020403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Futura MdCn BT" panose="020B0506020204030203" pitchFamily="34" charset="0"/>
              </a:rPr>
              <a:t>RSA ATTACK </a:t>
            </a:r>
            <a:endParaRPr lang="it-IT" dirty="0">
              <a:latin typeface="Futura MdCn BT" panose="020B0506020204030203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9492022-ECD3-A3A3-22C3-1EE81A344F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1524000" y="3532473"/>
            <a:ext cx="9144000" cy="1655762"/>
          </a:xfrm>
        </p:spPr>
        <p:txBody>
          <a:bodyPr/>
          <a:lstStyle/>
          <a:p>
            <a:r>
              <a:rPr lang="en-US" dirty="0">
                <a:latin typeface="Futura Lt BT" panose="020B0402020204020303" pitchFamily="34" charset="0"/>
              </a:rPr>
              <a:t>Wiener Attack </a:t>
            </a:r>
            <a:r>
              <a:rPr lang="en-US" dirty="0" err="1">
                <a:latin typeface="Futura Lt BT" panose="020B0402020204020303" pitchFamily="34" charset="0"/>
              </a:rPr>
              <a:t>su</a:t>
            </a:r>
            <a:r>
              <a:rPr lang="en-US" dirty="0">
                <a:latin typeface="Futura Lt BT" panose="020B0402020204020303" pitchFamily="34" charset="0"/>
              </a:rPr>
              <a:t> RSA</a:t>
            </a:r>
            <a:endParaRPr lang="it-IT" dirty="0">
              <a:latin typeface="Futura Lt BT" panose="020B04020202040203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1551CB-1816-BA0A-CF71-F9FC877EBECA}"/>
              </a:ext>
            </a:extLst>
          </p:cNvPr>
          <p:cNvCxnSpPr/>
          <p:nvPr/>
        </p:nvCxnSpPr>
        <p:spPr>
          <a:xfrm flipH="1">
            <a:off x="3864528" y="3449143"/>
            <a:ext cx="446294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28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Idea di attacco 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sz="30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en-US" sz="3000" dirty="0">
                  <a:latin typeface="Futura Bk BT" panose="020B0502020204020303" pitchFamily="34" charset="0"/>
                </a:endParaRPr>
              </a:p>
              <a:p>
                <a:pPr marL="0" indent="0" algn="just">
                  <a:buNone/>
                </a:pPr>
                <a:r>
                  <a:rPr lang="en-US" sz="2600" dirty="0">
                    <a:latin typeface="Futura Bk BT" panose="020B0502020204020303" pitchFamily="34" charset="0"/>
                  </a:rPr>
                  <a:t>e </a:t>
                </a:r>
                <a:r>
                  <a:rPr lang="en-US" sz="2600" dirty="0" err="1">
                    <a:latin typeface="Futura Bk BT" panose="020B0502020204020303" pitchFamily="34" charset="0"/>
                  </a:rPr>
                  <a:t>quindi</a:t>
                </a:r>
                <a:r>
                  <a:rPr lang="en-US" sz="2600" dirty="0">
                    <a:latin typeface="Futura Bk BT" panose="020B0502020204020303" pitchFamily="34" charset="0"/>
                  </a:rPr>
                  <a:t>, </a:t>
                </a:r>
                <a:r>
                  <a:rPr lang="en-US" sz="2600" dirty="0" err="1">
                    <a:latin typeface="Futura Bk BT" panose="020B0502020204020303" pitchFamily="34" charset="0"/>
                  </a:rPr>
                  <a:t>possiamo</a:t>
                </a:r>
                <a:r>
                  <a:rPr lang="en-US" sz="2600" dirty="0">
                    <a:latin typeface="Futura Bk BT" panose="020B0502020204020303" pitchFamily="34" charset="0"/>
                  </a:rPr>
                  <a:t> </a:t>
                </a:r>
                <a:r>
                  <a:rPr lang="en-US" sz="2600" dirty="0" err="1">
                    <a:latin typeface="Futura Bk BT" panose="020B0502020204020303" pitchFamily="34" charset="0"/>
                  </a:rPr>
                  <a:t>ricavare</a:t>
                </a:r>
                <a:r>
                  <a:rPr lang="en-US" sz="2600" dirty="0">
                    <a:latin typeface="Futura Bk BT" panose="020B0502020204020303" pitchFamily="34" charset="0"/>
                  </a:rPr>
                  <a:t> il </a:t>
                </a:r>
                <a:r>
                  <a:rPr lang="en-US" sz="2600" dirty="0" err="1">
                    <a:latin typeface="Futura Bk BT" panose="020B0502020204020303" pitchFamily="34" charset="0"/>
                  </a:rPr>
                  <a:t>totiente</a:t>
                </a:r>
                <a:endParaRPr lang="en-US" sz="2600" dirty="0">
                  <a:latin typeface="Futura Bk BT" panose="020B0502020204020303" pitchFamily="34" charset="0"/>
                </a:endParaRPr>
              </a:p>
              <a:p>
                <a:pPr marL="0" indent="0" algn="just">
                  <a:buNone/>
                </a:pPr>
                <a:r>
                  <a:rPr lang="en-US" sz="2600" dirty="0">
                    <a:latin typeface="Futura Bk BT" panose="020B0502020204020303" pitchFamily="34" charset="0"/>
                  </a:rPr>
                  <a:t>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𝑒𝑑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sz="2600" dirty="0">
                  <a:latin typeface="Futura Bk BT" panose="020B0502020204020303" pitchFamily="34" charset="0"/>
                </a:endParaRPr>
              </a:p>
              <a:p>
                <a:pPr marL="0" indent="0" algn="just">
                  <a:buNone/>
                </a:pPr>
                <a:endParaRPr lang="en-US" sz="2600" dirty="0">
                  <a:latin typeface="Futura Bk BT" panose="020B0502020204020303" pitchFamily="34" charset="0"/>
                </a:endParaRPr>
              </a:p>
              <a:p>
                <a:pPr marL="0" indent="0" algn="just">
                  <a:buNone/>
                </a:pPr>
                <a:r>
                  <a:rPr lang="en-US" sz="2600" dirty="0">
                    <a:latin typeface="Futura Bk BT" panose="020B0502020204020303" pitchFamily="34" charset="0"/>
                  </a:rPr>
                  <a:t>inoltre dividendo la prima </a:t>
                </a:r>
                <a:r>
                  <a:rPr lang="en-US" sz="2600" dirty="0" err="1">
                    <a:latin typeface="Futura Bk BT" panose="020B0502020204020303" pitchFamily="34" charset="0"/>
                  </a:rPr>
                  <a:t>espressione</a:t>
                </a:r>
                <a:r>
                  <a:rPr lang="en-US" sz="2600" dirty="0">
                    <a:latin typeface="Futura Bk BT" panose="020B0502020204020303" pitchFamily="34" charset="0"/>
                  </a:rPr>
                  <a:t> per </a:t>
                </a:r>
                <a14:m>
                  <m:oMath xmlns:m="http://schemas.openxmlformats.org/officeDocument/2006/math">
                    <m:r>
                      <a:rPr lang="it-IT" sz="2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2600" dirty="0">
                    <a:latin typeface="Futura Bk BT" panose="020B0502020204020303" pitchFamily="34" charset="0"/>
                  </a:rPr>
                  <a:t> </a:t>
                </a:r>
                <a:r>
                  <a:rPr lang="en-US" sz="2600" dirty="0" err="1">
                    <a:latin typeface="Futura Bk BT" panose="020B0502020204020303" pitchFamily="34" charset="0"/>
                  </a:rPr>
                  <a:t>si</a:t>
                </a:r>
                <a:r>
                  <a:rPr lang="en-US" sz="2600" dirty="0">
                    <a:latin typeface="Futura Bk BT" panose="020B0502020204020303" pitchFamily="34" charset="0"/>
                  </a:rPr>
                  <a:t> </a:t>
                </a:r>
                <a:r>
                  <a:rPr lang="en-US" sz="2600" dirty="0" err="1">
                    <a:latin typeface="Futura Bk BT" panose="020B0502020204020303" pitchFamily="34" charset="0"/>
                  </a:rPr>
                  <a:t>ottiene</a:t>
                </a:r>
                <a:r>
                  <a:rPr lang="en-US" sz="2600" dirty="0">
                    <a:latin typeface="Futura Bk BT" panose="020B0502020204020303" pitchFamily="34" charset="0"/>
                  </a:rPr>
                  <a:t> </a:t>
                </a:r>
                <a:r>
                  <a:rPr lang="en-US" sz="2600" dirty="0" err="1">
                    <a:latin typeface="Futura Bk BT" panose="020B0502020204020303" pitchFamily="34" charset="0"/>
                  </a:rPr>
                  <a:t>che</a:t>
                </a:r>
                <a:endParaRPr lang="en-US" sz="2600" dirty="0">
                  <a:latin typeface="Futura Bk BT" panose="020B0502020204020303" pitchFamily="34" charset="0"/>
                </a:endParaRPr>
              </a:p>
              <a:p>
                <a:pPr marL="0" indent="0" algn="just">
                  <a:buNone/>
                </a:pPr>
                <a:endParaRPr lang="en-US" sz="2600" dirty="0">
                  <a:latin typeface="Futura Bk BT" panose="020B0502020204020303" pitchFamily="34" charset="0"/>
                </a:endParaRPr>
              </a:p>
              <a:p>
                <a:pPr marL="0" indent="0" algn="ctr">
                  <a:buNone/>
                </a:pPr>
                <a:r>
                  <a:rPr lang="en-US" sz="3000" dirty="0">
                    <a:latin typeface="Futura Bk BT" panose="020B0502020204020303" pitchFamily="34" charset="0"/>
                  </a:rPr>
                  <a:t> </a:t>
                </a:r>
                <a:br>
                  <a:rPr lang="en-US" dirty="0">
                    <a:latin typeface="Futura Bk BT" panose="020B0502020204020303" pitchFamily="34" charset="0"/>
                  </a:rPr>
                </a:br>
                <a:endParaRPr lang="it-IT" dirty="0">
                  <a:latin typeface="Futura Bk BT" panose="020B05020202040203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4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Arrow: Right 1">
            <a:extLst>
              <a:ext uri="{FF2B5EF4-FFF2-40B4-BE49-F238E27FC236}">
                <a16:creationId xmlns:a16="http://schemas.microsoft.com/office/drawing/2014/main" id="{1020503E-DEDE-BC1D-4EA4-87786A4597A8}"/>
              </a:ext>
            </a:extLst>
          </p:cNvPr>
          <p:cNvSpPr/>
          <p:nvPr/>
        </p:nvSpPr>
        <p:spPr>
          <a:xfrm>
            <a:off x="3904941" y="3699627"/>
            <a:ext cx="271871" cy="134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716978D-C2D0-B0D4-D5B1-6FCF8091851E}"/>
              </a:ext>
            </a:extLst>
          </p:cNvPr>
          <p:cNvSpPr/>
          <p:nvPr/>
        </p:nvSpPr>
        <p:spPr>
          <a:xfrm>
            <a:off x="3910235" y="5548049"/>
            <a:ext cx="271871" cy="134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F62E8E-992B-1716-13C4-95D9E06628A3}"/>
                  </a:ext>
                </a:extLst>
              </p:cNvPr>
              <p:cNvSpPr txBox="1"/>
              <p:nvPr/>
            </p:nvSpPr>
            <p:spPr>
              <a:xfrm>
                <a:off x="4545107" y="5238926"/>
                <a:ext cx="2745432" cy="76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F62E8E-992B-1716-13C4-95D9E0662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107" y="5238926"/>
                <a:ext cx="2745432" cy="766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500DDD-ED1D-F224-BA46-1373111DFF3E}"/>
                  </a:ext>
                </a:extLst>
              </p:cNvPr>
              <p:cNvSpPr txBox="1"/>
              <p:nvPr/>
            </p:nvSpPr>
            <p:spPr>
              <a:xfrm>
                <a:off x="3208110" y="1486777"/>
                <a:ext cx="22189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𝑒𝑑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500DDD-ED1D-F224-BA46-1373111DF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110" y="1486777"/>
                <a:ext cx="2218941" cy="369332"/>
              </a:xfrm>
              <a:prstGeom prst="rect">
                <a:avLst/>
              </a:prstGeom>
              <a:blipFill>
                <a:blip r:embed="rId6"/>
                <a:stretch>
                  <a:fillRect l="-3022" r="-3022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CD8CC3-C46F-205E-D165-BCBE6AD51B09}"/>
                  </a:ext>
                </a:extLst>
              </p:cNvPr>
              <p:cNvSpPr txBox="1"/>
              <p:nvPr/>
            </p:nvSpPr>
            <p:spPr>
              <a:xfrm>
                <a:off x="5577014" y="1482167"/>
                <a:ext cx="26298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𝑒𝑑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CD8CC3-C46F-205E-D165-BCBE6AD51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014" y="1482167"/>
                <a:ext cx="2629822" cy="369332"/>
              </a:xfrm>
              <a:prstGeom prst="rect">
                <a:avLst/>
              </a:prstGeom>
              <a:blipFill>
                <a:blip r:embed="rId7"/>
                <a:stretch>
                  <a:fillRect l="-1160" r="-2320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888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Idea di attacco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utura Bk BT" panose="020B0502020204020303" pitchFamily="34" charset="0"/>
                </a:endParaRPr>
              </a:p>
              <a:p>
                <a:pPr marL="0" indent="0" algn="just">
                  <a:buNone/>
                </a:pPr>
                <a:r>
                  <a:rPr lang="en-US" sz="2400" dirty="0" err="1">
                    <a:latin typeface="Futura Bk BT" panose="020B0502020204020303" pitchFamily="34" charset="0"/>
                  </a:rPr>
                  <a:t>quindi</a:t>
                </a:r>
                <a:r>
                  <a:rPr lang="en-US" sz="2400" dirty="0">
                    <a:latin typeface="Futura Bk BT" panose="020B0502020204020303" pitchFamily="34" charset="0"/>
                  </a:rPr>
                  <a:t> se il rapporto al secondo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membro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it-IT" sz="2400" dirty="0">
                    <a:latin typeface="Futura Bk BT" panose="020B0502020204020303" pitchFamily="34" charset="0"/>
                  </a:rPr>
                  <a:t>fosse sufficientemente piccolo, allora il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it-IT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approssima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US" sz="2400" dirty="0">
                    <a:latin typeface="Futura Bk BT" panose="020B0502020204020303" pitchFamily="34" charset="0"/>
                  </a:rPr>
                  <a:t>, e lo trover</a:t>
                </a:r>
                <a:r>
                  <a:rPr lang="it-IT" sz="2400" dirty="0">
                    <a:latin typeface="Futura Bk BT" panose="020B0502020204020303" pitchFamily="34" charset="0"/>
                  </a:rPr>
                  <a:t>à tra i suoi convergenti.</a:t>
                </a:r>
              </a:p>
              <a:p>
                <a:pPr marL="0" indent="0" algn="just">
                  <a:buNone/>
                </a:pPr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 algn="just"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L’attaccante non ha a disposizione il totiente, ma solo gli elementi pubblici, ovvero </a:t>
                </a:r>
                <a:r>
                  <a:rPr lang="en-US" sz="2400" i="1" dirty="0">
                    <a:latin typeface="Futura Bk BT" panose="020B0502020204020303" pitchFamily="34" charset="0"/>
                  </a:rPr>
                  <a:t>“e” </a:t>
                </a:r>
                <a:r>
                  <a:rPr lang="en-US" sz="2400" dirty="0">
                    <a:latin typeface="Futura Bk BT" panose="020B0502020204020303" pitchFamily="34" charset="0"/>
                  </a:rPr>
                  <a:t>ed </a:t>
                </a:r>
                <a:r>
                  <a:rPr lang="en-US" sz="2400" i="1" dirty="0">
                    <a:latin typeface="Futura Bk BT" panose="020B0502020204020303" pitchFamily="34" charset="0"/>
                  </a:rPr>
                  <a:t>“N”.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it-IT" sz="2400" dirty="0">
                    <a:latin typeface="Futura Bk BT" panose="020B0502020204020303" pitchFamily="34" charset="0"/>
                  </a:rPr>
                  <a:t>Sotto determinate condizioni, espresse dal teorema di Wiener, è possibile ricavare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it-IT" sz="2400" dirty="0">
                    <a:latin typeface="Futura Bk BT" panose="020B0502020204020303" pitchFamily="34" charset="0"/>
                  </a:rPr>
                  <a:t> dai convergenti di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400" dirty="0">
                    <a:latin typeface="Futura Bk BT" panose="020B0502020204020303" pitchFamily="34" charset="0"/>
                  </a:rPr>
                  <a:t>. </a:t>
                </a:r>
                <a:endParaRPr lang="it-IT" sz="2400" dirty="0">
                  <a:latin typeface="Futura Bk BT" panose="020B05020202040203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3"/>
                <a:stretch>
                  <a:fillRect l="-832" r="-7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20B29F7-53F9-10BE-B6A6-72436BB9078B}"/>
              </a:ext>
            </a:extLst>
          </p:cNvPr>
          <p:cNvSpPr/>
          <p:nvPr/>
        </p:nvSpPr>
        <p:spPr>
          <a:xfrm>
            <a:off x="6178326" y="1478784"/>
            <a:ext cx="1204357" cy="1148910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B608E-7950-9B5C-7219-80AD92064E15}"/>
                  </a:ext>
                </a:extLst>
              </p:cNvPr>
              <p:cNvSpPr txBox="1"/>
              <p:nvPr/>
            </p:nvSpPr>
            <p:spPr>
              <a:xfrm>
                <a:off x="4488647" y="1628033"/>
                <a:ext cx="2745432" cy="76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B608E-7950-9B5C-7219-80AD92064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647" y="1628033"/>
                <a:ext cx="2745432" cy="7667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2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Teorema</a:t>
            </a:r>
            <a:r>
              <a:rPr lang="en-US" dirty="0">
                <a:latin typeface="Futura MdCn BT" panose="020B0506020204030203" pitchFamily="34" charset="0"/>
              </a:rPr>
              <a:t> di Wiener 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Il teorema di Wiener dice sia: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sz="2400" dirty="0">
                    <a:latin typeface="Futura Bk BT" panose="020B0502020204020303" pitchFamily="34" charset="0"/>
                  </a:rPr>
                  <a:t> con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sz="2400" dirty="0">
                    <a:latin typeface="Futura Bk BT" panose="020B0502020204020303" pitchFamily="34" charset="0"/>
                  </a:rPr>
                  <a:t>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sia inoltre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it-IT" sz="2400" b="0" dirty="0">
                  <a:latin typeface="Futura Bk BT" panose="020B0502020204020303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Dati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2400" b="0" dirty="0">
                    <a:latin typeface="Futura Bk BT" panose="020B0502020204020303" pitchFamily="34" charset="0"/>
                  </a:rPr>
                  <a:t> con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𝑒𝑑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latin typeface="Futura Bk BT" panose="020B0502020204020303" pitchFamily="34" charset="0"/>
                  </a:rPr>
                  <a:t>,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allora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pu</a:t>
                </a:r>
                <a:r>
                  <a:rPr lang="it-IT" sz="2400" dirty="0">
                    <a:latin typeface="Futura Bk BT" panose="020B0502020204020303" pitchFamily="34" charset="0"/>
                  </a:rPr>
                  <a:t>ò essere calcolata cercando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it-IT" sz="2400" dirty="0">
                    <a:latin typeface="Futura Bk BT" panose="020B0502020204020303" pitchFamily="34" charset="0"/>
                  </a:rPr>
                  <a:t> tra i convergenti di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400" dirty="0">
                    <a:latin typeface="Futura Bk BT" panose="020B0502020204020303" pitchFamily="34" charset="0"/>
                  </a:rPr>
                  <a:t> 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 err="1">
                    <a:latin typeface="Futura Bk BT" panose="020B0502020204020303" pitchFamily="34" charset="0"/>
                  </a:rPr>
                  <a:t>Adesso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che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sappiamo</a:t>
                </a:r>
                <a:r>
                  <a:rPr lang="en-US" sz="2400" dirty="0">
                    <a:latin typeface="Futura Bk BT" panose="020B0502020204020303" pitchFamily="34" charset="0"/>
                  </a:rPr>
                  <a:t> dove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cercare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i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valori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US" sz="2400" dirty="0">
                    <a:latin typeface="Futura Bk BT" panose="020B0502020204020303" pitchFamily="34" charset="0"/>
                  </a:rPr>
                  <a:t>, come ne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garantiamo</a:t>
                </a:r>
                <a:r>
                  <a:rPr lang="en-US" sz="2400" dirty="0">
                    <a:latin typeface="Futura Bk BT" panose="020B0502020204020303" pitchFamily="34" charset="0"/>
                  </a:rPr>
                  <a:t> la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correttezza</a:t>
                </a:r>
                <a:r>
                  <a:rPr lang="en-US" sz="2400" dirty="0">
                    <a:latin typeface="Futura Bk BT" panose="020B0502020204020303" pitchFamily="34" charset="0"/>
                  </a:rPr>
                  <a:t>?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b="0" dirty="0">
                  <a:latin typeface="Futura Bk BT" panose="020B05020202040203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3"/>
                <a:stretch>
                  <a:fillRect l="-832" t="-1003" r="-7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07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Fattorizzazione</a:t>
            </a:r>
            <a:r>
              <a:rPr lang="en-US" dirty="0">
                <a:latin typeface="Futura MdCn BT" panose="020B0506020204030203" pitchFamily="34" charset="0"/>
              </a:rPr>
              <a:t> di N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b="0" dirty="0">
                    <a:latin typeface="Futura Bk BT" panose="020B0502020204020303" pitchFamily="34" charset="0"/>
                  </a:rPr>
                  <a:t>Sappiamo </a:t>
                </a:r>
                <a:r>
                  <a:rPr lang="en-US" sz="2400" b="0" dirty="0" err="1">
                    <a:latin typeface="Futura Bk BT" panose="020B0502020204020303" pitchFamily="34" charset="0"/>
                  </a:rPr>
                  <a:t>che</a:t>
                </a:r>
                <a:r>
                  <a:rPr lang="en-US" sz="2400" b="0" dirty="0">
                    <a:latin typeface="Futura Bk BT" panose="020B0502020204020303" pitchFamily="34" charset="0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b="0" dirty="0">
                    <a:latin typeface="Futura Bk BT" panose="020B0502020204020303" pitchFamily="34" charset="0"/>
                  </a:rPr>
                  <a:t> e </a:t>
                </a:r>
                <a:r>
                  <a:rPr lang="en-US" sz="2400" b="0" dirty="0" err="1">
                    <a:latin typeface="Futura Bk BT" panose="020B0502020204020303" pitchFamily="34" charset="0"/>
                  </a:rPr>
                  <a:t>che</a:t>
                </a:r>
                <a:r>
                  <a:rPr lang="en-US" sz="2400" b="0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2400" b="0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 err="1">
                    <a:latin typeface="Futura Bk BT" panose="020B0502020204020303" pitchFamily="34" charset="0"/>
                  </a:rPr>
                  <a:t>quindi</a:t>
                </a:r>
                <a:endParaRPr lang="en-US" sz="2400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+1= </m:t>
                      </m:r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b="0" dirty="0">
                    <a:latin typeface="Futura Bk BT" panose="020B0502020204020303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moltiplicando</a:t>
                </a:r>
                <a:r>
                  <a:rPr lang="en-US" sz="240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 ambo </a:t>
                </a:r>
                <a:r>
                  <a:rPr lang="en-US" sz="240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membri</a:t>
                </a:r>
                <a:r>
                  <a:rPr lang="en-US" sz="240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 per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b="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 e </a:t>
                </a:r>
                <a:r>
                  <a:rPr lang="en-US" sz="2400" b="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riordinando</a:t>
                </a:r>
                <a:r>
                  <a:rPr lang="en-US" sz="2400" b="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sz="2400" b="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si</a:t>
                </a:r>
                <a:r>
                  <a:rPr lang="en-US" sz="2400" b="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sz="2400" b="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ottiene</a:t>
                </a:r>
                <a:r>
                  <a:rPr lang="en-US" sz="2400" b="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sz="2400" b="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che</a:t>
                </a:r>
                <a:endParaRPr lang="en-US" sz="240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4"/>
                <a:stretch>
                  <a:fillRect l="-832" t="-10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26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Fattorizzazione</a:t>
            </a:r>
            <a:r>
              <a:rPr lang="en-US" dirty="0">
                <a:latin typeface="Futura MdCn BT" panose="020B0506020204030203" pitchFamily="34" charset="0"/>
              </a:rPr>
              <a:t> di N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b="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Calcolando </a:t>
                </a:r>
                <a:r>
                  <a:rPr lang="en-US" sz="2400" b="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quindi</a:t>
                </a:r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e </a:t>
                </a:r>
                <a:r>
                  <a:rPr lang="en-US" sz="240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risolvendo</a:t>
                </a:r>
                <a:endParaRPr lang="en-US" sz="240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b="0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b="0" dirty="0" err="1">
                    <a:latin typeface="Futura Bk BT" panose="020B0502020204020303" pitchFamily="34" charset="0"/>
                  </a:rPr>
                  <a:t>garantisco</a:t>
                </a:r>
                <a:r>
                  <a:rPr lang="en-US" sz="2400" b="0" dirty="0">
                    <a:latin typeface="Futura Bk BT" panose="020B0502020204020303" pitchFamily="34" charset="0"/>
                  </a:rPr>
                  <a:t> la </a:t>
                </a:r>
                <a:r>
                  <a:rPr lang="en-US" sz="2400" b="0" dirty="0" err="1">
                    <a:latin typeface="Futura Bk BT" panose="020B0502020204020303" pitchFamily="34" charset="0"/>
                  </a:rPr>
                  <a:t>correttezza</a:t>
                </a:r>
                <a:r>
                  <a:rPr lang="en-US" sz="2400" b="0" dirty="0">
                    <a:latin typeface="Futura Bk BT" panose="020B0502020204020303" pitchFamily="34" charset="0"/>
                  </a:rPr>
                  <a:t> del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0" dirty="0">
                    <a:latin typeface="Futura Bk BT" panose="020B0502020204020303" pitchFamily="34" charset="0"/>
                  </a:rPr>
                  <a:t> se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4"/>
                <a:stretch>
                  <a:fillRect l="-832" t="-10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571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Procedura</a:t>
            </a:r>
            <a:r>
              <a:rPr lang="en-US" dirty="0">
                <a:latin typeface="Futura MdCn BT" panose="020B0506020204030203" pitchFamily="34" charset="0"/>
              </a:rPr>
              <a:t> </a:t>
            </a:r>
            <a:r>
              <a:rPr lang="en-US" dirty="0" err="1">
                <a:latin typeface="Futura MdCn BT" panose="020B0506020204030203" pitchFamily="34" charset="0"/>
              </a:rPr>
              <a:t>d’attacco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400" b="0" dirty="0">
                    <a:latin typeface="Futura Bk BT" panose="020B0502020204020303" pitchFamily="34" charset="0"/>
                  </a:rPr>
                  <a:t>Generazione di </a:t>
                </a:r>
                <a:r>
                  <a:rPr lang="en-US" sz="2400" i="1" dirty="0">
                    <a:latin typeface="Futura Bk BT" panose="020B0502020204020303" pitchFamily="34" charset="0"/>
                  </a:rPr>
                  <a:t>p, q, N, e, d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che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rispettano</a:t>
                </a:r>
                <a:r>
                  <a:rPr lang="en-US" sz="2400" dirty="0">
                    <a:latin typeface="Futura Bk BT" panose="020B0502020204020303" pitchFamily="34" charset="0"/>
                  </a:rPr>
                  <a:t> il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teorema</a:t>
                </a:r>
                <a:r>
                  <a:rPr lang="en-US" sz="2400" dirty="0">
                    <a:latin typeface="Futura Bk BT" panose="020B0502020204020303" pitchFamily="34" charset="0"/>
                  </a:rPr>
                  <a:t> di Wiener</a:t>
                </a:r>
                <a:r>
                  <a:rPr lang="en-US" sz="2400" i="1" dirty="0">
                    <a:latin typeface="Futura Bk BT" panose="020B0502020204020303" pitchFamily="34" charset="0"/>
                  </a:rPr>
                  <a:t>;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400" dirty="0" err="1">
                    <a:latin typeface="Futura Bk BT" panose="020B0502020204020303" pitchFamily="34" charset="0"/>
                  </a:rPr>
                  <a:t>Ricerca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dei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coefficienti</a:t>
                </a:r>
                <a:r>
                  <a:rPr lang="en-US" sz="2400" dirty="0">
                    <a:latin typeface="Futura Bk BT" panose="020B0502020204020303" pitchFamily="34" charset="0"/>
                  </a:rPr>
                  <a:t> del rapporto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400" b="0" dirty="0">
                    <a:latin typeface="Futura Bk BT" panose="020B0502020204020303" pitchFamily="34" charset="0"/>
                  </a:rPr>
                  <a:t>;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400" dirty="0" err="1">
                    <a:latin typeface="Futura Bk BT" panose="020B0502020204020303" pitchFamily="34" charset="0"/>
                  </a:rPr>
                  <a:t>Ricerca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dei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i="1" dirty="0" err="1">
                    <a:latin typeface="Futura Bk BT" panose="020B0502020204020303" pitchFamily="34" charset="0"/>
                  </a:rPr>
                  <a:t>convergenti</a:t>
                </a:r>
                <a:r>
                  <a:rPr lang="en-US" sz="2400" i="1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>
                    <a:latin typeface="Futura Bk BT" panose="020B0502020204020303" pitchFamily="34" charset="0"/>
                  </a:rPr>
                  <a:t>del rapporto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400" b="0" dirty="0">
                    <a:latin typeface="Futura Bk BT" panose="020B0502020204020303" pitchFamily="34" charset="0"/>
                  </a:rPr>
                  <a:t>;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400" dirty="0" err="1">
                    <a:latin typeface="Futura Bk BT" panose="020B0502020204020303" pitchFamily="34" charset="0"/>
                  </a:rPr>
                  <a:t>Esaminare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0" dirty="0">
                    <a:latin typeface="Futura Bk BT" panose="020B0502020204020303" pitchFamily="34" charset="0"/>
                  </a:rPr>
                  <a:t> tra </a:t>
                </a:r>
                <a:r>
                  <a:rPr lang="en-US" sz="2400" b="0" dirty="0" err="1">
                    <a:latin typeface="Futura Bk BT" panose="020B0502020204020303" pitchFamily="34" charset="0"/>
                  </a:rPr>
                  <a:t>i</a:t>
                </a:r>
                <a:r>
                  <a:rPr lang="en-US" sz="2400" b="0" dirty="0">
                    <a:latin typeface="Futura Bk BT" panose="020B0502020204020303" pitchFamily="34" charset="0"/>
                  </a:rPr>
                  <a:t> </a:t>
                </a:r>
                <a:r>
                  <a:rPr lang="en-US" sz="2400" b="0" dirty="0" err="1">
                    <a:latin typeface="Futura Bk BT" panose="020B0502020204020303" pitchFamily="34" charset="0"/>
                  </a:rPr>
                  <a:t>convergenti</a:t>
                </a:r>
                <a:r>
                  <a:rPr lang="en-US" sz="2400" b="0" dirty="0">
                    <a:latin typeface="Futura Bk BT" panose="020B0502020204020303" pitchFamily="34" charset="0"/>
                  </a:rPr>
                  <a:t> di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400" b="0" dirty="0">
                    <a:latin typeface="Futura Bk BT" panose="020B0502020204020303" pitchFamily="34" charset="0"/>
                  </a:rPr>
                  <a:t>;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400" b="0" dirty="0" err="1">
                    <a:latin typeface="Futura Bk BT" panose="020B0502020204020303" pitchFamily="34" charset="0"/>
                  </a:rPr>
                  <a:t>Calcolare</a:t>
                </a:r>
                <a:r>
                  <a:rPr lang="en-US" sz="2400" b="0" dirty="0">
                    <a:latin typeface="Futura Bk BT" panose="020B0502020204020303" pitchFamily="34" charset="0"/>
                  </a:rPr>
                  <a:t> per </a:t>
                </a:r>
                <a:r>
                  <a:rPr lang="en-US" sz="2400" b="0" dirty="0" err="1">
                    <a:latin typeface="Futura Bk BT" panose="020B0502020204020303" pitchFamily="34" charset="0"/>
                  </a:rPr>
                  <a:t>ogni</a:t>
                </a:r>
                <a:r>
                  <a:rPr lang="en-US" sz="2400" b="0" dirty="0">
                    <a:latin typeface="Futura Bk BT" panose="020B0502020204020303" pitchFamily="34" charset="0"/>
                  </a:rPr>
                  <a:t> rapporto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0" dirty="0">
                    <a:latin typeface="Futura Bk BT" panose="020B0502020204020303" pitchFamily="34" charset="0"/>
                  </a:rPr>
                  <a:t> il </a:t>
                </a:r>
                <a:r>
                  <a:rPr lang="en-US" sz="2400" b="0" dirty="0" err="1">
                    <a:latin typeface="Futura Bk BT" panose="020B0502020204020303" pitchFamily="34" charset="0"/>
                  </a:rPr>
                  <a:t>totiente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0" dirty="0">
                    <a:latin typeface="Futura Bk BT" panose="020B0502020204020303" pitchFamily="34" charset="0"/>
                  </a:rPr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400" dirty="0" err="1">
                    <a:latin typeface="Futura Bk BT" panose="020B0502020204020303" pitchFamily="34" charset="0"/>
                  </a:rPr>
                  <a:t>Fattorizzare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i="1" dirty="0">
                    <a:latin typeface="Futura Bk BT" panose="020B0502020204020303" pitchFamily="34" charset="0"/>
                  </a:rPr>
                  <a:t>N </a:t>
                </a:r>
                <a:r>
                  <a:rPr lang="en-US" sz="2400" dirty="0">
                    <a:latin typeface="Futura Bk BT" panose="020B0502020204020303" pitchFamily="34" charset="0"/>
                  </a:rPr>
                  <a:t>per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garantire</a:t>
                </a:r>
                <a:r>
                  <a:rPr lang="en-US" sz="2400" dirty="0">
                    <a:latin typeface="Futura Bk BT" panose="020B0502020204020303" pitchFamily="34" charset="0"/>
                  </a:rPr>
                  <a:t> la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correttezza</a:t>
                </a:r>
                <a:r>
                  <a:rPr lang="en-US" sz="2400" dirty="0">
                    <a:latin typeface="Futura Bk BT" panose="020B0502020204020303" pitchFamily="34" charset="0"/>
                  </a:rPr>
                  <a:t> di </a:t>
                </a:r>
                <a:r>
                  <a:rPr lang="en-US" sz="2400" i="1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400" b="0" dirty="0">
                  <a:latin typeface="Futura Bk BT" panose="020B0502020204020303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b="0" dirty="0">
                  <a:latin typeface="Futura Bk BT" panose="020B05020202040203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3"/>
                <a:stretch>
                  <a:fillRect l="-728" t="-10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90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Esempio</a:t>
            </a:r>
            <a:endParaRPr lang="it-IT" dirty="0">
              <a:latin typeface="Futura MdCn BT" panose="020B050602020403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1C0FBD-92AA-3FEE-5601-1EF4B701CF7D}"/>
                  </a:ext>
                </a:extLst>
              </p:cNvPr>
              <p:cNvSpPr txBox="1"/>
              <p:nvPr/>
            </p:nvSpPr>
            <p:spPr>
              <a:xfrm>
                <a:off x="838200" y="2097326"/>
                <a:ext cx="2902591" cy="36933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={17993, 90581}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1C0FBD-92AA-3FEE-5601-1EF4B701C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97326"/>
                <a:ext cx="2902591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9BEF3B-5BCC-EF63-F6FD-1E142E20D91C}"/>
                  </a:ext>
                </a:extLst>
              </p:cNvPr>
              <p:cNvSpPr txBox="1"/>
              <p:nvPr/>
            </p:nvSpPr>
            <p:spPr>
              <a:xfrm>
                <a:off x="4308097" y="1946353"/>
                <a:ext cx="3695351" cy="61279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17993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90581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=[0, 5, 9, 4, 1, 3, 2, 4, 3]</m:t>
                      </m:r>
                    </m:oMath>
                  </m:oMathPara>
                </a14:m>
                <a:endParaRPr lang="en-US" b="0" dirty="0">
                  <a:latin typeface="Futura Bk BT" panose="020B0502020204020303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9BEF3B-5BCC-EF63-F6FD-1E142E20D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097" y="1946353"/>
                <a:ext cx="3695351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80D3A5-2557-DC5C-E8AB-05769BA7FC1B}"/>
                  </a:ext>
                </a:extLst>
              </p:cNvPr>
              <p:cNvSpPr txBox="1"/>
              <p:nvPr/>
            </p:nvSpPr>
            <p:spPr>
              <a:xfrm>
                <a:off x="8570754" y="2031632"/>
                <a:ext cx="2330042" cy="52751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latin typeface="Futura Bk BT" panose="020B0502020204020303" pitchFamily="34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589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…]</m:t>
                    </m:r>
                  </m:oMath>
                </a14:m>
                <a:endParaRPr lang="en-US" b="0" dirty="0">
                  <a:latin typeface="Futura Bk BT" panose="020B0502020204020303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80D3A5-2557-DC5C-E8AB-05769BA7F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54" y="2031632"/>
                <a:ext cx="2330042" cy="527517"/>
              </a:xfrm>
              <a:prstGeom prst="rect">
                <a:avLst/>
              </a:prstGeom>
              <a:blipFill>
                <a:blip r:embed="rId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9729722-F9FC-7A52-E8D5-EEC9D3412EB8}"/>
              </a:ext>
            </a:extLst>
          </p:cNvPr>
          <p:cNvSpPr txBox="1"/>
          <p:nvPr/>
        </p:nvSpPr>
        <p:spPr>
          <a:xfrm>
            <a:off x="988190" y="1553243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utura Bk BT" panose="020B0502020204020303" pitchFamily="34" charset="0"/>
              </a:rPr>
              <a:t>Chiave</a:t>
            </a:r>
            <a:r>
              <a:rPr lang="en-US" b="1" dirty="0">
                <a:latin typeface="Futura Bk BT" panose="020B0502020204020303" pitchFamily="34" charset="0"/>
              </a:rPr>
              <a:t> </a:t>
            </a:r>
            <a:r>
              <a:rPr lang="en-US" b="1" dirty="0" err="1">
                <a:latin typeface="Futura Bk BT" panose="020B0502020204020303" pitchFamily="34" charset="0"/>
              </a:rPr>
              <a:t>Pubblica</a:t>
            </a:r>
            <a:endParaRPr lang="it-IT" b="1" dirty="0">
              <a:latin typeface="Futura Bk BT" panose="020B05020202040203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788E6A-4530-9B96-43FB-120E209347EF}"/>
                  </a:ext>
                </a:extLst>
              </p:cNvPr>
              <p:cNvSpPr txBox="1"/>
              <p:nvPr/>
            </p:nvSpPr>
            <p:spPr>
              <a:xfrm>
                <a:off x="4284286" y="1553243"/>
                <a:ext cx="1584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Futura Bk BT" panose="020B0502020204020303" pitchFamily="34" charset="0"/>
                  </a:rPr>
                  <a:t>Coefficienti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it-IT" b="1" dirty="0">
                  <a:latin typeface="Futura Bk BT" panose="020B0502020204020303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788E6A-4530-9B96-43FB-120E20934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86" y="1553243"/>
                <a:ext cx="1584986" cy="369332"/>
              </a:xfrm>
              <a:prstGeom prst="rect">
                <a:avLst/>
              </a:prstGeom>
              <a:blipFill>
                <a:blip r:embed="rId6"/>
                <a:stretch>
                  <a:fillRect l="-3462"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F366832-F9B9-BE0F-087B-84255125AB8C}"/>
              </a:ext>
            </a:extLst>
          </p:cNvPr>
          <p:cNvSpPr txBox="1"/>
          <p:nvPr/>
        </p:nvSpPr>
        <p:spPr>
          <a:xfrm>
            <a:off x="8498581" y="1553243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utura Bk BT" panose="020B0502020204020303" pitchFamily="34" charset="0"/>
              </a:rPr>
              <a:t>Convergenti</a:t>
            </a:r>
            <a:endParaRPr lang="it-IT" b="1" dirty="0">
              <a:latin typeface="Futura Bk BT" panose="020B05020202040203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DA7066A5-EBA2-6336-F8D9-6BFC7A46AA78}"/>
                  </a:ext>
                </a:extLst>
              </p:cNvPr>
              <p:cNvSpPr/>
              <p:nvPr>
                <p:ph idx="1"/>
              </p:nvPr>
            </p:nvSpPr>
            <p:spPr>
              <a:xfrm>
                <a:off x="234891" y="2814814"/>
                <a:ext cx="11719421" cy="367385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800" dirty="0">
                    <a:latin typeface="Futura Bk BT" panose="020B0502020204020303" pitchFamily="34" charset="0"/>
                  </a:rPr>
                  <a:t>si </a:t>
                </a:r>
                <a:r>
                  <a:rPr lang="en-US" sz="1800" dirty="0" err="1">
                    <a:latin typeface="Futura Bk BT" panose="020B0502020204020303" pitchFamily="34" charset="0"/>
                  </a:rPr>
                  <a:t>consideri</a:t>
                </a:r>
                <a:r>
                  <a:rPr lang="en-US" sz="1800" dirty="0">
                    <a:latin typeface="Futura Bk BT" panose="020B0502020204020303" pitchFamily="34" charset="0"/>
                  </a:rPr>
                  <a:t> il </a:t>
                </a:r>
                <a:r>
                  <a:rPr lang="en-US" sz="1800" dirty="0" err="1">
                    <a:latin typeface="Futura Bk BT" panose="020B0502020204020303" pitchFamily="34" charset="0"/>
                  </a:rPr>
                  <a:t>convergente</a:t>
                </a:r>
                <a:r>
                  <a:rPr lang="en-US" sz="1800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1800" dirty="0">
                    <a:latin typeface="Futura Bk BT" panose="020B0502020204020303" pitchFamily="34" charset="0"/>
                  </a:rPr>
                  <a:t>, </a:t>
                </a:r>
                <a:r>
                  <a:rPr lang="en-US" sz="1800" dirty="0" err="1">
                    <a:latin typeface="Futura Bk BT" panose="020B0502020204020303" pitchFamily="34" charset="0"/>
                  </a:rPr>
                  <a:t>consideriamone</a:t>
                </a:r>
                <a:r>
                  <a:rPr lang="en-US" sz="1800" dirty="0">
                    <a:latin typeface="Futura Bk BT" panose="020B0502020204020303" pitchFamily="34" charset="0"/>
                  </a:rPr>
                  <a:t> il </a:t>
                </a:r>
                <a:r>
                  <a:rPr lang="en-US" sz="1800" dirty="0" err="1">
                    <a:latin typeface="Futura Bk BT" panose="020B0502020204020303" pitchFamily="34" charset="0"/>
                  </a:rPr>
                  <a:t>totiente</a:t>
                </a:r>
                <a:r>
                  <a:rPr lang="en-US" sz="1800" dirty="0">
                    <a:latin typeface="Futura Bk BT" panose="020B0502020204020303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17993×5 −1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=89964</m:t>
                      </m:r>
                    </m:oMath>
                  </m:oMathPara>
                </a14:m>
                <a:endParaRPr lang="en-US" sz="1800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800" dirty="0" err="1">
                    <a:latin typeface="Futura Bk BT" panose="020B0502020204020303" pitchFamily="34" charset="0"/>
                  </a:rPr>
                  <a:t>si</a:t>
                </a:r>
                <a:r>
                  <a:rPr lang="en-US" sz="1800" dirty="0">
                    <a:latin typeface="Futura Bk BT" panose="020B0502020204020303" pitchFamily="34" charset="0"/>
                  </a:rPr>
                  <a:t> </a:t>
                </a:r>
                <a:r>
                  <a:rPr lang="en-US" sz="1800" dirty="0" err="1">
                    <a:latin typeface="Futura Bk BT" panose="020B0502020204020303" pitchFamily="34" charset="0"/>
                  </a:rPr>
                  <a:t>risolva</a:t>
                </a:r>
                <a:r>
                  <a:rPr lang="en-US" sz="1800" dirty="0">
                    <a:latin typeface="Futura Bk BT" panose="020B0502020204020303" pitchFamily="34" charset="0"/>
                  </a:rPr>
                  <a:t> </a:t>
                </a:r>
                <a:r>
                  <a:rPr lang="en-US" sz="1800" dirty="0" err="1">
                    <a:latin typeface="Futura Bk BT" panose="020B0502020204020303" pitchFamily="34" charset="0"/>
                  </a:rPr>
                  <a:t>l’equazione</a:t>
                </a:r>
                <a:r>
                  <a:rPr lang="en-US" sz="1800" dirty="0">
                    <a:latin typeface="Futura Bk BT" panose="020B0502020204020303" pitchFamily="34" charset="0"/>
                  </a:rPr>
                  <a:t> di secondo </a:t>
                </a:r>
                <a:r>
                  <a:rPr lang="en-US" sz="1800" dirty="0" err="1">
                    <a:latin typeface="Futura Bk BT" panose="020B0502020204020303" pitchFamily="34" charset="0"/>
                  </a:rPr>
                  <a:t>grado</a:t>
                </a:r>
                <a:endParaRPr lang="en-US" sz="1800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−618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+90581=0 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=379,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=239 </m:t>
                      </m:r>
                    </m:oMath>
                  </m:oMathPara>
                </a14:m>
                <a:endParaRPr lang="en-US" sz="18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80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si</a:t>
                </a:r>
                <a:r>
                  <a:rPr lang="en-US" sz="180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sz="180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verifichi</a:t>
                </a:r>
                <a:r>
                  <a:rPr lang="en-US" sz="180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sz="180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che</a:t>
                </a:r>
                <a:r>
                  <a:rPr lang="en-US" sz="180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𝑝𝑜𝑠𝑠𝑖𝑏𝑙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1∗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2=379∗239=90581</m:t>
                      </m:r>
                    </m:oMath>
                  </m:oMathPara>
                </a14:m>
                <a:endParaRPr lang="en-US" sz="1800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800" dirty="0" err="1">
                    <a:latin typeface="Futura Bk BT" panose="020B0502020204020303" pitchFamily="34" charset="0"/>
                  </a:rPr>
                  <a:t>che</a:t>
                </a:r>
                <a:r>
                  <a:rPr lang="en-US" sz="1800" dirty="0">
                    <a:latin typeface="Futura Bk BT" panose="020B0502020204020303" pitchFamily="34" charset="0"/>
                  </a:rPr>
                  <a:t> </a:t>
                </a:r>
                <a:r>
                  <a:rPr lang="en-US" sz="1800" dirty="0" err="1">
                    <a:latin typeface="Futura Bk BT" panose="020B0502020204020303" pitchFamily="34" charset="0"/>
                  </a:rPr>
                  <a:t>risulta</a:t>
                </a:r>
                <a:r>
                  <a:rPr lang="en-US" sz="1800" dirty="0">
                    <a:latin typeface="Futura Bk BT" panose="020B0502020204020303" pitchFamily="34" charset="0"/>
                  </a:rPr>
                  <a:t> </a:t>
                </a:r>
                <a:r>
                  <a:rPr lang="en-US" sz="1800" dirty="0" err="1">
                    <a:latin typeface="Futura Bk BT" panose="020B0502020204020303" pitchFamily="34" charset="0"/>
                  </a:rPr>
                  <a:t>essere</a:t>
                </a:r>
                <a:r>
                  <a:rPr lang="en-US" sz="1800" dirty="0">
                    <a:latin typeface="Futura Bk BT" panose="020B0502020204020303" pitchFamily="34" charset="0"/>
                  </a:rPr>
                  <a:t> proprio </a:t>
                </a:r>
                <a:r>
                  <a:rPr lang="en-US" sz="1800" dirty="0" err="1">
                    <a:latin typeface="Futura Bk BT" panose="020B0502020204020303" pitchFamily="34" charset="0"/>
                  </a:rPr>
                  <a:t>pari</a:t>
                </a:r>
                <a:r>
                  <a:rPr lang="en-US" sz="1800" dirty="0">
                    <a:latin typeface="Futura Bk BT" panose="020B0502020204020303" pitchFamily="34" charset="0"/>
                  </a:rPr>
                  <a:t> ad N, </a:t>
                </a:r>
                <a:r>
                  <a:rPr lang="en-US" sz="1800" dirty="0" err="1">
                    <a:latin typeface="Futura Bk BT" panose="020B0502020204020303" pitchFamily="34" charset="0"/>
                  </a:rPr>
                  <a:t>quindi</a:t>
                </a:r>
                <a:r>
                  <a:rPr lang="en-US" sz="1800" dirty="0">
                    <a:latin typeface="Futura Bk BT" panose="020B0502020204020303" pitchFamily="34" charset="0"/>
                  </a:rPr>
                  <a:t> d = 5.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800" dirty="0">
                    <a:latin typeface="Futura Bk BT" panose="020B0502020204020303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DA7066A5-EBA2-6336-F8D9-6BFC7A46A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2814814"/>
                <a:ext cx="11719421" cy="3673853"/>
              </a:xfrm>
              <a:blipFill>
                <a:blip r:embed="rId7"/>
                <a:stretch>
                  <a:fillRect l="-4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5791C5-79DD-A672-A6B1-59B569508F52}"/>
              </a:ext>
            </a:extLst>
          </p:cNvPr>
          <p:cNvCxnSpPr>
            <a:cxnSpLocks/>
          </p:cNvCxnSpPr>
          <p:nvPr/>
        </p:nvCxnSpPr>
        <p:spPr>
          <a:xfrm flipH="1">
            <a:off x="331715" y="2737478"/>
            <a:ext cx="1138770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6606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Implementazione</a:t>
            </a:r>
            <a:endParaRPr lang="it-IT" dirty="0">
              <a:latin typeface="Futura MdCn BT" panose="020B050602020403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8CE471B-C3B4-EBD6-A042-39C4D562D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736699"/>
            <a:ext cx="5902447" cy="398415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67EA93D-922F-FCD9-AB7E-702B477CC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726" y="1736699"/>
            <a:ext cx="6122801" cy="3984151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CC7CDE-E812-1886-129F-28D020C100AA}"/>
              </a:ext>
            </a:extLst>
          </p:cNvPr>
          <p:cNvSpPr txBox="1"/>
          <p:nvPr/>
        </p:nvSpPr>
        <p:spPr>
          <a:xfrm>
            <a:off x="92279" y="5893062"/>
            <a:ext cx="590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Futura Bk BT" panose="020B0502020204020303" pitchFamily="34" charset="0"/>
              </a:rPr>
              <a:t>Codice</a:t>
            </a:r>
            <a:r>
              <a:rPr lang="en-US" dirty="0">
                <a:latin typeface="Futura Bk BT" panose="020B0502020204020303" pitchFamily="34" charset="0"/>
              </a:rPr>
              <a:t> per </a:t>
            </a:r>
            <a:r>
              <a:rPr lang="en-US" dirty="0" err="1">
                <a:latin typeface="Futura Bk BT" panose="020B0502020204020303" pitchFamily="34" charset="0"/>
              </a:rPr>
              <a:t>espansione</a:t>
            </a:r>
            <a:r>
              <a:rPr lang="en-US" dirty="0">
                <a:latin typeface="Futura Bk BT" panose="020B0502020204020303" pitchFamily="34" charset="0"/>
              </a:rPr>
              <a:t> in </a:t>
            </a:r>
            <a:r>
              <a:rPr lang="en-US" dirty="0" err="1">
                <a:latin typeface="Futura Bk BT" panose="020B0502020204020303" pitchFamily="34" charset="0"/>
              </a:rPr>
              <a:t>frazione</a:t>
            </a:r>
            <a:r>
              <a:rPr lang="en-US" dirty="0">
                <a:latin typeface="Futura Bk BT" panose="020B0502020204020303" pitchFamily="34" charset="0"/>
              </a:rPr>
              <a:t> continua</a:t>
            </a:r>
            <a:endParaRPr lang="it-IT" dirty="0">
              <a:latin typeface="Futura Bk BT" panose="020B05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EB1DF-A2FF-E532-C00A-263A691D14AD}"/>
              </a:ext>
            </a:extLst>
          </p:cNvPr>
          <p:cNvSpPr txBox="1"/>
          <p:nvPr/>
        </p:nvSpPr>
        <p:spPr>
          <a:xfrm>
            <a:off x="6096000" y="5893062"/>
            <a:ext cx="590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Futura Bk BT" panose="020B0502020204020303" pitchFamily="34" charset="0"/>
              </a:rPr>
              <a:t>Codice</a:t>
            </a:r>
            <a:r>
              <a:rPr lang="en-US" dirty="0">
                <a:latin typeface="Futura Bk BT" panose="020B0502020204020303" pitchFamily="34" charset="0"/>
              </a:rPr>
              <a:t> per </a:t>
            </a:r>
            <a:r>
              <a:rPr lang="en-US" dirty="0" err="1">
                <a:latin typeface="Futura Bk BT" panose="020B0502020204020303" pitchFamily="34" charset="0"/>
              </a:rPr>
              <a:t>calcolo</a:t>
            </a:r>
            <a:r>
              <a:rPr lang="en-US" dirty="0">
                <a:latin typeface="Futura Bk BT" panose="020B0502020204020303" pitchFamily="34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</a:rPr>
              <a:t>dei</a:t>
            </a:r>
            <a:r>
              <a:rPr lang="en-US" dirty="0">
                <a:latin typeface="Futura Bk BT" panose="020B0502020204020303" pitchFamily="34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</a:rPr>
              <a:t>convergenti</a:t>
            </a:r>
            <a:endParaRPr lang="it-IT" dirty="0"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22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Implementazione</a:t>
            </a:r>
            <a:endParaRPr lang="it-IT" dirty="0">
              <a:latin typeface="Futura MdCn BT" panose="020B050602020403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9FDCD7E-A60D-F01E-894B-D820E4939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13" y="1867696"/>
            <a:ext cx="5864187" cy="4378418"/>
          </a:xfrm>
          <a:prstGeom prst="rect">
            <a:avLst/>
          </a:prstGeom>
          <a:effectLst>
            <a:softEdge rad="762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3D5DFD-0F58-DE1C-82E3-D816380C1549}"/>
                  </a:ext>
                </a:extLst>
              </p:cNvPr>
              <p:cNvSpPr txBox="1"/>
              <p:nvPr/>
            </p:nvSpPr>
            <p:spPr>
              <a:xfrm>
                <a:off x="6437152" y="3013175"/>
                <a:ext cx="2335306" cy="665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3D5DFD-0F58-DE1C-82E3-D816380C1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152" y="3013175"/>
                <a:ext cx="2335306" cy="665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567AB9E-A96A-65A9-D471-8452D2B6EA04}"/>
              </a:ext>
            </a:extLst>
          </p:cNvPr>
          <p:cNvSpPr/>
          <p:nvPr/>
        </p:nvSpPr>
        <p:spPr>
          <a:xfrm>
            <a:off x="1108343" y="3195794"/>
            <a:ext cx="1911081" cy="299881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97E7ED-1C20-ED55-EE5D-7EA6A0EE86CB}"/>
                  </a:ext>
                </a:extLst>
              </p:cNvPr>
              <p:cNvSpPr txBox="1"/>
              <p:nvPr/>
            </p:nvSpPr>
            <p:spPr>
              <a:xfrm>
                <a:off x="6437152" y="2498382"/>
                <a:ext cx="36464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𝑛𝑢𝑚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𝑛𝑢𝑚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97E7ED-1C20-ED55-EE5D-7EA6A0EE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152" y="2498382"/>
                <a:ext cx="3646415" cy="369332"/>
              </a:xfrm>
              <a:prstGeom prst="rect">
                <a:avLst/>
              </a:prstGeom>
              <a:blipFill>
                <a:blip r:embed="rId6"/>
                <a:stretch>
                  <a:fillRect t="-118333" b="-18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3B518A1-9178-621B-AFBD-F8CE760C52CC}"/>
              </a:ext>
            </a:extLst>
          </p:cNvPr>
          <p:cNvSpPr/>
          <p:nvPr/>
        </p:nvSpPr>
        <p:spPr>
          <a:xfrm>
            <a:off x="513983" y="2460771"/>
            <a:ext cx="1911081" cy="450069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1798E0-0D91-3CD1-A33F-7C96DB74C618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2425064" y="2683048"/>
            <a:ext cx="4012088" cy="2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E3845-E800-4DBB-D696-B6E69906196E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3019424" y="3345734"/>
            <a:ext cx="341772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AF18AA0-2144-7D04-676E-C10CF6E7389D}"/>
              </a:ext>
            </a:extLst>
          </p:cNvPr>
          <p:cNvSpPr/>
          <p:nvPr/>
        </p:nvSpPr>
        <p:spPr>
          <a:xfrm>
            <a:off x="1108343" y="3930893"/>
            <a:ext cx="2534017" cy="299881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A20317-F7DB-8B72-4E10-E979300D1F9F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642360" y="4080833"/>
            <a:ext cx="279479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59F3B9-3DA9-D445-E9AC-BCDE7FAC2A95}"/>
                  </a:ext>
                </a:extLst>
              </p:cNvPr>
              <p:cNvSpPr txBox="1"/>
              <p:nvPr/>
            </p:nvSpPr>
            <p:spPr>
              <a:xfrm>
                <a:off x="6437152" y="3896167"/>
                <a:ext cx="45657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59F3B9-3DA9-D445-E9AC-BCDE7FAC2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152" y="3896167"/>
                <a:ext cx="4565755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CF5C3E68-CD28-31FA-DDC4-53E0D51C54D1}"/>
              </a:ext>
            </a:extLst>
          </p:cNvPr>
          <p:cNvSpPr/>
          <p:nvPr/>
        </p:nvSpPr>
        <p:spPr>
          <a:xfrm>
            <a:off x="1108343" y="4513899"/>
            <a:ext cx="1911081" cy="299881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6C16A1-10FA-B118-63ED-018279227D53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3019424" y="4663839"/>
            <a:ext cx="341772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B5CF6D-F65E-F8D0-E482-3249D9B3FFDA}"/>
                  </a:ext>
                </a:extLst>
              </p:cNvPr>
              <p:cNvSpPr txBox="1"/>
              <p:nvPr/>
            </p:nvSpPr>
            <p:spPr>
              <a:xfrm>
                <a:off x="6437152" y="4432797"/>
                <a:ext cx="2294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𝑝𝑜𝑠𝑠𝑖𝑏𝑙𝑒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B5CF6D-F65E-F8D0-E482-3249D9B3F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152" y="4432797"/>
                <a:ext cx="2294964" cy="369332"/>
              </a:xfrm>
              <a:prstGeom prst="rect">
                <a:avLst/>
              </a:prstGeom>
              <a:blipFill>
                <a:blip r:embed="rId8"/>
                <a:stretch>
                  <a:fillRect l="-798"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5E451981-AB8B-AD82-88FE-53C1B36B0FE4}"/>
              </a:ext>
            </a:extLst>
          </p:cNvPr>
          <p:cNvSpPr/>
          <p:nvPr/>
        </p:nvSpPr>
        <p:spPr>
          <a:xfrm>
            <a:off x="1264118" y="5111079"/>
            <a:ext cx="3029976" cy="436963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881C7D-6498-5BE4-96BE-52B6270E06A7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4294094" y="5329561"/>
            <a:ext cx="21430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8078D50-8A6B-0CF8-EE5D-3C3B69227699}"/>
                  </a:ext>
                </a:extLst>
              </p:cNvPr>
              <p:cNvSpPr txBox="1"/>
              <p:nvPr/>
            </p:nvSpPr>
            <p:spPr>
              <a:xfrm>
                <a:off x="6477494" y="5144894"/>
                <a:ext cx="4351994" cy="804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𝑝𝑜𝑠𝑠𝑖𝑏𝑙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latin typeface="Futura Bk BT" panose="020B0502020204020303" pitchFamily="34" charset="0"/>
                  </a:rPr>
                  <a:t> </a:t>
                </a:r>
                <a:r>
                  <a:rPr lang="en-US" b="0" dirty="0" err="1">
                    <a:latin typeface="Futura Bk BT" panose="020B0502020204020303" pitchFamily="34" charset="0"/>
                  </a:rPr>
                  <a:t>allora</a:t>
                </a:r>
                <a:r>
                  <a:rPr lang="en-US" b="0" dirty="0">
                    <a:latin typeface="Futura Bk BT" panose="020B0502020204020303" pitchFamily="34" charset="0"/>
                  </a:rPr>
                  <a:t> ho </a:t>
                </a:r>
                <a:r>
                  <a:rPr lang="en-US" b="0" dirty="0" err="1">
                    <a:latin typeface="Futura Bk BT" panose="020B0502020204020303" pitchFamily="34" charset="0"/>
                  </a:rPr>
                  <a:t>trovato</a:t>
                </a:r>
                <a:r>
                  <a:rPr lang="en-US" b="0" dirty="0">
                    <a:latin typeface="Futura Bk BT" panose="020B0502020204020303" pitchFamily="34" charset="0"/>
                  </a:rPr>
                  <a:t> la </a:t>
                </a:r>
                <a:r>
                  <a:rPr lang="en-US" b="0" dirty="0" err="1">
                    <a:latin typeface="Futura Bk BT" panose="020B0502020204020303" pitchFamily="34" charset="0"/>
                  </a:rPr>
                  <a:t>giusta</a:t>
                </a:r>
                <a:r>
                  <a:rPr lang="en-US" b="0" dirty="0">
                    <a:latin typeface="Futura Bk BT" panose="020B0502020204020303" pitchFamily="34" charset="0"/>
                  </a:rPr>
                  <a:t> </a:t>
                </a:r>
                <a:r>
                  <a:rPr lang="en-US" b="0" dirty="0" err="1">
                    <a:latin typeface="Futura Bk BT" panose="020B0502020204020303" pitchFamily="34" charset="0"/>
                  </a:rPr>
                  <a:t>coppia</a:t>
                </a:r>
                <a:r>
                  <a:rPr lang="en-US" b="0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8078D50-8A6B-0CF8-EE5D-3C3B69227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4" y="5144894"/>
                <a:ext cx="4351994" cy="804516"/>
              </a:xfrm>
              <a:prstGeom prst="rect">
                <a:avLst/>
              </a:prstGeom>
              <a:blipFill>
                <a:blip r:embed="rId9"/>
                <a:stretch>
                  <a:fillRect l="-1262" t="-45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023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/>
      <p:bldP spid="9" grpId="0" animBg="1"/>
      <p:bldP spid="18" grpId="0" animBg="1"/>
      <p:bldP spid="25" grpId="0"/>
      <p:bldP spid="32" grpId="0" animBg="1"/>
      <p:bldP spid="35" grpId="0"/>
      <p:bldP spid="36" grpId="0" animBg="1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Implementazione</a:t>
            </a:r>
            <a:endParaRPr lang="it-IT" dirty="0">
              <a:latin typeface="Futura MdCn BT" panose="020B050602020403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3877672-6461-7288-4EA2-3A974B245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3" y="1309951"/>
            <a:ext cx="4008451" cy="5469709"/>
          </a:xfrm>
          <a:prstGeom prst="rect">
            <a:avLst/>
          </a:prstGeom>
          <a:effectLst>
            <a:softEdge rad="63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824424-5427-2B5B-A9FD-2C44F63817F3}"/>
                  </a:ext>
                </a:extLst>
              </p:cNvPr>
              <p:cNvSpPr txBox="1"/>
              <p:nvPr/>
            </p:nvSpPr>
            <p:spPr>
              <a:xfrm>
                <a:off x="5598498" y="1485977"/>
                <a:ext cx="6003721" cy="2807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err="1">
                    <a:latin typeface="Futura Bk BT" panose="020B0502020204020303" pitchFamily="34" charset="0"/>
                  </a:rPr>
                  <a:t>L’implementazione</a:t>
                </a:r>
                <a:r>
                  <a:rPr lang="en-US" sz="2000" dirty="0">
                    <a:latin typeface="Futura Bk BT" panose="020B0502020204020303" pitchFamily="34" charset="0"/>
                  </a:rPr>
                  <a:t> </a:t>
                </a:r>
                <a:r>
                  <a:rPr lang="en-US" sz="2000" dirty="0" err="1">
                    <a:latin typeface="Futura Bk BT" panose="020B0502020204020303" pitchFamily="34" charset="0"/>
                  </a:rPr>
                  <a:t>si</a:t>
                </a:r>
                <a:r>
                  <a:rPr lang="en-US" sz="2000" dirty="0">
                    <a:latin typeface="Futura Bk BT" panose="020B0502020204020303" pitchFamily="34" charset="0"/>
                  </a:rPr>
                  <a:t> </a:t>
                </a:r>
                <a:r>
                  <a:rPr lang="en-US" sz="2000" dirty="0" err="1">
                    <a:latin typeface="Futura Bk BT" panose="020B0502020204020303" pitchFamily="34" charset="0"/>
                  </a:rPr>
                  <a:t>compone</a:t>
                </a:r>
                <a:r>
                  <a:rPr lang="en-US" sz="2000" dirty="0">
                    <a:latin typeface="Futura Bk BT" panose="020B0502020204020303" pitchFamily="34" charset="0"/>
                  </a:rPr>
                  <a:t> </a:t>
                </a:r>
                <a:r>
                  <a:rPr lang="en-US" sz="2000" dirty="0" err="1">
                    <a:latin typeface="Futura Bk BT" panose="020B0502020204020303" pitchFamily="34" charset="0"/>
                  </a:rPr>
                  <a:t>dei</a:t>
                </a:r>
                <a:r>
                  <a:rPr lang="en-US" sz="2000" dirty="0">
                    <a:latin typeface="Futura Bk BT" panose="020B0502020204020303" pitchFamily="34" charset="0"/>
                  </a:rPr>
                  <a:t> </a:t>
                </a:r>
                <a:r>
                  <a:rPr lang="en-US" sz="2000" dirty="0" err="1">
                    <a:latin typeface="Futura Bk BT" panose="020B0502020204020303" pitchFamily="34" charset="0"/>
                  </a:rPr>
                  <a:t>seguenti</a:t>
                </a:r>
                <a:r>
                  <a:rPr lang="en-US" sz="2000" dirty="0">
                    <a:latin typeface="Futura Bk BT" panose="020B0502020204020303" pitchFamily="34" charset="0"/>
                  </a:rPr>
                  <a:t> step: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Futura Bk BT" panose="020B0502020204020303" pitchFamily="34" charset="0"/>
                  </a:rPr>
                  <a:t>definizione della dimensione iniziale a 32bit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Futura Bk BT" panose="020B0502020204020303" pitchFamily="34" charset="0"/>
                  </a:rPr>
                  <a:t>generazione di </a:t>
                </a:r>
                <a:r>
                  <a:rPr lang="it-IT" sz="2000" i="1" dirty="0">
                    <a:latin typeface="Futura Bk BT" panose="020B0502020204020303" pitchFamily="34" charset="0"/>
                  </a:rPr>
                  <a:t>p, q, N, e, d;</a:t>
                </a:r>
                <a:endParaRPr lang="it-IT" sz="2000" dirty="0">
                  <a:latin typeface="Futura Bk BT" panose="020B0502020204020303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Futura Bk BT" panose="020B0502020204020303" pitchFamily="34" charset="0"/>
                  </a:rPr>
                  <a:t>ricerca dei coefficienti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 dirty="0">
                    <a:latin typeface="Futura Bk BT" panose="020B0502020204020303" pitchFamily="34" charset="0"/>
                  </a:rPr>
                  <a:t> di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it-IT" sz="2000" dirty="0">
                  <a:latin typeface="Futura Bk BT" panose="020B0502020204020303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Futura Bk BT" panose="020B0502020204020303" pitchFamily="34" charset="0"/>
                  </a:rPr>
                  <a:t>ricerca dei coefficienti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 dirty="0">
                    <a:latin typeface="Futura Bk BT" panose="020B0502020204020303" pitchFamily="34" charset="0"/>
                  </a:rPr>
                  <a:t> di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it-IT" sz="2000" dirty="0">
                  <a:latin typeface="Futura Bk BT" panose="020B0502020204020303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latin typeface="Futura Bk BT" panose="020B0502020204020303" pitchFamily="34" charset="0"/>
                  </a:rPr>
                  <a:t>avvio</a:t>
                </a:r>
                <a:r>
                  <a:rPr lang="en-US" sz="2000" dirty="0">
                    <a:latin typeface="Futura Bk BT" panose="020B0502020204020303" pitchFamily="34" charset="0"/>
                  </a:rPr>
                  <a:t> suite </a:t>
                </a:r>
                <a:r>
                  <a:rPr lang="en-US" sz="2000" dirty="0" err="1">
                    <a:latin typeface="Futura Bk BT" panose="020B0502020204020303" pitchFamily="34" charset="0"/>
                  </a:rPr>
                  <a:t>d’attacco</a:t>
                </a:r>
                <a:endParaRPr lang="it-IT" sz="200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824424-5427-2B5B-A9FD-2C44F6381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498" y="1485977"/>
                <a:ext cx="6003721" cy="2807435"/>
              </a:xfrm>
              <a:prstGeom prst="rect">
                <a:avLst/>
              </a:prstGeom>
              <a:blipFill>
                <a:blip r:embed="rId5"/>
                <a:stretch>
                  <a:fillRect l="-1015"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DB743F1-E3F6-759D-9AE2-3ECD9160E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457" y="640977"/>
            <a:ext cx="320040" cy="320040"/>
          </a:xfrm>
          <a:prstGeom prst="rect">
            <a:avLst/>
          </a:prstGeom>
        </p:spPr>
      </p:pic>
      <p:pic>
        <p:nvPicPr>
          <p:cNvPr id="36" name="Picture 35" descr="A picture containing logo&#10;&#10;Description automatically generated">
            <a:extLst>
              <a:ext uri="{FF2B5EF4-FFF2-40B4-BE49-F238E27FC236}">
                <a16:creationId xmlns:a16="http://schemas.microsoft.com/office/drawing/2014/main" id="{C7425280-392F-1F5E-EF81-DDD976F4BC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79582">
            <a:off x="-969288" y="2205604"/>
            <a:ext cx="395701" cy="3957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054C5A-29FE-5385-010D-52B7A05380A5}"/>
              </a:ext>
            </a:extLst>
          </p:cNvPr>
          <p:cNvSpPr/>
          <p:nvPr/>
        </p:nvSpPr>
        <p:spPr>
          <a:xfrm>
            <a:off x="448966" y="1628995"/>
            <a:ext cx="1911081" cy="12338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DF779C-DDDD-1DB8-FBE7-9A5C55B4A2C3}"/>
              </a:ext>
            </a:extLst>
          </p:cNvPr>
          <p:cNvSpPr/>
          <p:nvPr/>
        </p:nvSpPr>
        <p:spPr>
          <a:xfrm>
            <a:off x="838200" y="2873408"/>
            <a:ext cx="1911081" cy="12338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2721519-1E41-60D3-BEB0-B4ECA848A78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360047" y="1690688"/>
            <a:ext cx="3209028" cy="553399"/>
          </a:xfrm>
          <a:prstGeom prst="bentConnector3">
            <a:avLst>
              <a:gd name="adj1" fmla="val 79919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369445B-8CD4-19B8-B637-FB0E23F30B7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749281" y="2697817"/>
            <a:ext cx="2819794" cy="237284"/>
          </a:xfrm>
          <a:prstGeom prst="bentConnector3">
            <a:avLst>
              <a:gd name="adj1" fmla="val 78104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ABBAA5F-F96A-6901-F85D-07151DDEE5CC}"/>
              </a:ext>
            </a:extLst>
          </p:cNvPr>
          <p:cNvSpPr/>
          <p:nvPr/>
        </p:nvSpPr>
        <p:spPr>
          <a:xfrm>
            <a:off x="838199" y="3861207"/>
            <a:ext cx="2407921" cy="256614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E854C39-0FBA-9C2B-2276-DD875D5C58F5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246120" y="3141104"/>
            <a:ext cx="2352378" cy="848410"/>
          </a:xfrm>
          <a:prstGeom prst="bentConnector3">
            <a:avLst>
              <a:gd name="adj1" fmla="val 76238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685CE26-A4F7-347E-A666-6C5F32F8A0DF}"/>
              </a:ext>
            </a:extLst>
          </p:cNvPr>
          <p:cNvSpPr/>
          <p:nvPr/>
        </p:nvSpPr>
        <p:spPr>
          <a:xfrm>
            <a:off x="838198" y="4293412"/>
            <a:ext cx="1381461" cy="339547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5A9D588-33C1-ADB8-03FE-0234B3B14817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2219659" y="3623393"/>
            <a:ext cx="3349416" cy="839793"/>
          </a:xfrm>
          <a:prstGeom prst="bentConnector3">
            <a:avLst>
              <a:gd name="adj1" fmla="val 89358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7C9BFBC-072A-6122-93AA-C8783E9FF9E4}"/>
              </a:ext>
            </a:extLst>
          </p:cNvPr>
          <p:cNvSpPr/>
          <p:nvPr/>
        </p:nvSpPr>
        <p:spPr>
          <a:xfrm>
            <a:off x="838198" y="4680493"/>
            <a:ext cx="1676402" cy="234407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C408DD87-FD3B-442B-24C6-C1B5712365E9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2514600" y="4117821"/>
            <a:ext cx="3083898" cy="679876"/>
          </a:xfrm>
          <a:prstGeom prst="bentConnector3">
            <a:avLst>
              <a:gd name="adj1" fmla="val 92499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96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8" grpId="0" animBg="1"/>
      <p:bldP spid="24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Table of content </a:t>
            </a:r>
            <a:endParaRPr lang="it-IT" dirty="0">
              <a:latin typeface="Futura MdCn BT" panose="020B050602020403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5E912-7667-0491-C232-15C8B6208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695" y="1535485"/>
            <a:ext cx="4286610" cy="510838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Futura MdCn BT" panose="020B0506020204030203" pitchFamily="34" charset="0"/>
              </a:rPr>
              <a:t>Frazioni</a:t>
            </a:r>
            <a:r>
              <a:rPr lang="en-US" dirty="0">
                <a:latin typeface="Futura MdCn BT" panose="020B0506020204030203" pitchFamily="34" charset="0"/>
              </a:rPr>
              <a:t> continue e convergenti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Futura MdCn BT" panose="020B0506020204030203" pitchFamily="34" charset="0"/>
              </a:rPr>
              <a:t>Idea di attacco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Futura MdCn BT" panose="020B0506020204030203" pitchFamily="34" charset="0"/>
              </a:rPr>
              <a:t>Teorema</a:t>
            </a:r>
            <a:r>
              <a:rPr lang="en-US" dirty="0">
                <a:latin typeface="Futura MdCn BT" panose="020B0506020204030203" pitchFamily="34" charset="0"/>
              </a:rPr>
              <a:t> di Wiener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Futura MdCn BT" panose="020B0506020204030203" pitchFamily="34" charset="0"/>
              </a:rPr>
              <a:t>Processo</a:t>
            </a:r>
            <a:r>
              <a:rPr lang="en-US" dirty="0">
                <a:latin typeface="Futura MdCn BT" panose="020B0506020204030203" pitchFamily="34" charset="0"/>
              </a:rPr>
              <a:t> </a:t>
            </a:r>
            <a:r>
              <a:rPr lang="en-US" dirty="0" err="1">
                <a:latin typeface="Futura MdCn BT" panose="020B0506020204030203" pitchFamily="34" charset="0"/>
              </a:rPr>
              <a:t>d’attacco</a:t>
            </a:r>
            <a:endParaRPr lang="en-US" dirty="0">
              <a:latin typeface="Futura MdCn BT" panose="020B0506020204030203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Futura MdCn BT" panose="020B0506020204030203" pitchFamily="34" charset="0"/>
              </a:rPr>
              <a:t>Implementazione</a:t>
            </a:r>
            <a:r>
              <a:rPr lang="en-US" dirty="0">
                <a:latin typeface="Futura MdCn BT" panose="020B0506020204030203" pitchFamily="34" charset="0"/>
              </a:rPr>
              <a:t> in Python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Futura MdCn BT" panose="020B0506020204030203" pitchFamily="34" charset="0"/>
              </a:rPr>
              <a:t>Stima</a:t>
            </a:r>
            <a:r>
              <a:rPr lang="en-US" dirty="0">
                <a:latin typeface="Futura MdCn BT" panose="020B0506020204030203" pitchFamily="34" charset="0"/>
              </a:rPr>
              <a:t> </a:t>
            </a:r>
            <a:r>
              <a:rPr lang="en-US" dirty="0" err="1">
                <a:latin typeface="Futura MdCn BT" panose="020B0506020204030203" pitchFamily="34" charset="0"/>
              </a:rPr>
              <a:t>dei</a:t>
            </a:r>
            <a:r>
              <a:rPr lang="en-US" dirty="0">
                <a:latin typeface="Futura MdCn BT" panose="020B0506020204030203" pitchFamily="34" charset="0"/>
              </a:rPr>
              <a:t> tempi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2865E5-CF99-D619-147C-82F375EED72A}"/>
              </a:ext>
            </a:extLst>
          </p:cNvPr>
          <p:cNvCxnSpPr>
            <a:cxnSpLocks/>
          </p:cNvCxnSpPr>
          <p:nvPr/>
        </p:nvCxnSpPr>
        <p:spPr>
          <a:xfrm flipH="1">
            <a:off x="3548543" y="1309951"/>
            <a:ext cx="51005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17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Implementazione</a:t>
            </a:r>
            <a:endParaRPr lang="it-IT" dirty="0">
              <a:latin typeface="Futura MdCn BT" panose="020B050602020403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3877672-6461-7288-4EA2-3A974B245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3" y="1309951"/>
            <a:ext cx="4008451" cy="5469709"/>
          </a:xfrm>
          <a:prstGeom prst="rect">
            <a:avLst/>
          </a:prstGeom>
          <a:effectLst>
            <a:softEdge rad="6350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824424-5427-2B5B-A9FD-2C44F63817F3}"/>
                  </a:ext>
                </a:extLst>
              </p:cNvPr>
              <p:cNvSpPr txBox="1"/>
              <p:nvPr/>
            </p:nvSpPr>
            <p:spPr>
              <a:xfrm>
                <a:off x="5362268" y="2022467"/>
                <a:ext cx="6003721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Futura Bk BT" panose="020B0502020204020303" pitchFamily="34" charset="0"/>
                  </a:rPr>
                  <a:t>Ad ogni esecuzione viene preso il tempo dopo la generazione delle chiavi e dopo aver trovato il valore di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it-IT" sz="2000" dirty="0">
                    <a:latin typeface="Futura Bk BT" panose="020B0502020204020303" pitchFamily="34" charset="0"/>
                  </a:rPr>
                  <a:t>. </a:t>
                </a:r>
              </a:p>
              <a:p>
                <a:endParaRPr lang="it-IT" sz="2000" dirty="0">
                  <a:latin typeface="Futura Bk BT" panose="020B05020202040203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Futura Bk BT" panose="020B0502020204020303" pitchFamily="34" charset="0"/>
                  </a:rPr>
                  <a:t>La procedura viene eseguita 3 volte per ogni dimensione, in modo tale che il tempo di esecuzione sia mediato, eliminando eventuali outliers.</a:t>
                </a:r>
              </a:p>
              <a:p>
                <a:endParaRPr lang="it-IT" sz="2000" dirty="0">
                  <a:latin typeface="Futura Bk BT" panose="020B05020202040203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Futura Bk BT" panose="020B0502020204020303" pitchFamily="34" charset="0"/>
                  </a:rPr>
                  <a:t>Vengono utilizzate chiavi da</a:t>
                </a:r>
              </a:p>
              <a:p>
                <a:r>
                  <a:rPr lang="it-IT" sz="2000" dirty="0">
                    <a:latin typeface="Futura Bk BT" panose="020B0502020204020303" pitchFamily="34" charset="0"/>
                  </a:rPr>
                  <a:t>	[32, 64, 128, 256, 512, 1024] </a:t>
                </a:r>
                <a:r>
                  <a:rPr lang="it-IT" sz="2000" i="1" dirty="0">
                    <a:latin typeface="Futura Bk BT" panose="020B0502020204020303" pitchFamily="34" charset="0"/>
                  </a:rPr>
                  <a:t>bit</a:t>
                </a:r>
                <a:endParaRPr lang="it-IT" sz="2000" dirty="0">
                  <a:latin typeface="Futura Bk BT" panose="020B0502020204020303" pitchFamily="34" charset="0"/>
                </a:endParaRPr>
              </a:p>
              <a:p>
                <a:endParaRPr lang="it-IT" sz="2000" dirty="0">
                  <a:latin typeface="Futura Bk BT" panose="020B0502020204020303" pitchFamily="34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824424-5427-2B5B-A9FD-2C44F6381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268" y="2022467"/>
                <a:ext cx="6003721" cy="3785652"/>
              </a:xfrm>
              <a:prstGeom prst="rect">
                <a:avLst/>
              </a:prstGeom>
              <a:blipFill>
                <a:blip r:embed="rId5"/>
                <a:stretch>
                  <a:fillRect l="-915" t="-966" r="-9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DB743F1-E3F6-759D-9AE2-3ECD9160E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8" y="3346333"/>
            <a:ext cx="320040" cy="32004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7E5CC0-0F6B-CD99-3EC6-CA6C440DF0CB}"/>
              </a:ext>
            </a:extLst>
          </p:cNvPr>
          <p:cNvCxnSpPr>
            <a:stCxn id="32" idx="2"/>
          </p:cNvCxnSpPr>
          <p:nvPr/>
        </p:nvCxnSpPr>
        <p:spPr>
          <a:xfrm>
            <a:off x="618088" y="3666373"/>
            <a:ext cx="4212" cy="141997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 descr="A picture containing logo&#10;&#10;Description automatically generated">
            <a:extLst>
              <a:ext uri="{FF2B5EF4-FFF2-40B4-BE49-F238E27FC236}">
                <a16:creationId xmlns:a16="http://schemas.microsoft.com/office/drawing/2014/main" id="{C7425280-392F-1F5E-EF81-DDD976F4BC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79582">
            <a:off x="420238" y="4993627"/>
            <a:ext cx="395701" cy="3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8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Esecuzione</a:t>
            </a:r>
            <a:endParaRPr lang="it-IT" dirty="0">
              <a:latin typeface="Futura MdCn BT" panose="020B050602020403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2023-04-04 18-48-08">
            <a:hlinkClick r:id="" action="ppaction://media"/>
            <a:extLst>
              <a:ext uri="{FF2B5EF4-FFF2-40B4-BE49-F238E27FC236}">
                <a16:creationId xmlns:a16="http://schemas.microsoft.com/office/drawing/2014/main" id="{9678A3C3-B6AE-3465-094B-E906AD66DAE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36"/>
                </p14:media>
              </p:ext>
            </p:extLst>
          </p:nvPr>
        </p:nvPicPr>
        <p:blipFill rotWithShape="1">
          <a:blip r:embed="rId5"/>
          <a:srcRect t="3605"/>
          <a:stretch/>
        </p:blipFill>
        <p:spPr>
          <a:xfrm>
            <a:off x="1752132" y="1523998"/>
            <a:ext cx="8710105" cy="4722821"/>
          </a:xfrm>
          <a:prstGeom prst="roundRect">
            <a:avLst>
              <a:gd name="adj" fmla="val 2215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94136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Stime</a:t>
            </a:r>
            <a:r>
              <a:rPr lang="en-US" dirty="0">
                <a:latin typeface="Futura MdCn BT" panose="020B0506020204030203" pitchFamily="34" charset="0"/>
              </a:rPr>
              <a:t> </a:t>
            </a:r>
            <a:r>
              <a:rPr lang="en-US" dirty="0" err="1">
                <a:latin typeface="Futura MdCn BT" panose="020B0506020204030203" pitchFamily="34" charset="0"/>
              </a:rPr>
              <a:t>dei</a:t>
            </a:r>
            <a:r>
              <a:rPr lang="en-US" dirty="0">
                <a:latin typeface="Futura MdCn BT" panose="020B0506020204030203" pitchFamily="34" charset="0"/>
              </a:rPr>
              <a:t> tempi</a:t>
            </a:r>
            <a:endParaRPr lang="it-IT" dirty="0">
              <a:latin typeface="Futura MdCn BT" panose="020B050602020403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E01704AC-5613-F03F-079C-5D9F498D7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467" y="1690688"/>
            <a:ext cx="6099065" cy="4351338"/>
          </a:xfrm>
          <a:prstGeom prst="roundRect">
            <a:avLst>
              <a:gd name="adj" fmla="val 1089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5A5E44D-4242-8936-E375-C684E63209E2}"/>
              </a:ext>
            </a:extLst>
          </p:cNvPr>
          <p:cNvSpPr/>
          <p:nvPr/>
        </p:nvSpPr>
        <p:spPr>
          <a:xfrm>
            <a:off x="3912045" y="4910641"/>
            <a:ext cx="624098" cy="256671"/>
          </a:xfrm>
          <a:prstGeom prst="wedgeRectCallout">
            <a:avLst>
              <a:gd name="adj1" fmla="val -33977"/>
              <a:gd name="adj2" fmla="val 920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0.072s</a:t>
            </a:r>
            <a:endParaRPr lang="it-IT" sz="11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4EC2078-FD16-5DA1-EE72-447B204E2C35}"/>
              </a:ext>
            </a:extLst>
          </p:cNvPr>
          <p:cNvSpPr/>
          <p:nvPr/>
        </p:nvSpPr>
        <p:spPr>
          <a:xfrm>
            <a:off x="4777623" y="4910640"/>
            <a:ext cx="624098" cy="256671"/>
          </a:xfrm>
          <a:prstGeom prst="wedgeRectCallout">
            <a:avLst>
              <a:gd name="adj1" fmla="val -33977"/>
              <a:gd name="adj2" fmla="val 920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0.127s</a:t>
            </a:r>
            <a:endParaRPr lang="it-IT" sz="1100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5FEE3A69-0156-6F15-6282-FE7D1DADD7A6}"/>
              </a:ext>
            </a:extLst>
          </p:cNvPr>
          <p:cNvSpPr/>
          <p:nvPr/>
        </p:nvSpPr>
        <p:spPr>
          <a:xfrm>
            <a:off x="5643201" y="4759050"/>
            <a:ext cx="624098" cy="256671"/>
          </a:xfrm>
          <a:prstGeom prst="wedgeRectCallout">
            <a:avLst>
              <a:gd name="adj1" fmla="val -33977"/>
              <a:gd name="adj2" fmla="val 920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0.502s</a:t>
            </a:r>
            <a:endParaRPr lang="it-IT" sz="1100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05BCEAE-D40B-7B62-3AEF-B76939F0B08D}"/>
              </a:ext>
            </a:extLst>
          </p:cNvPr>
          <p:cNvSpPr/>
          <p:nvPr/>
        </p:nvSpPr>
        <p:spPr>
          <a:xfrm>
            <a:off x="6770268" y="5015721"/>
            <a:ext cx="624098" cy="256671"/>
          </a:xfrm>
          <a:prstGeom prst="wedgeRectCallout">
            <a:avLst>
              <a:gd name="adj1" fmla="val -62706"/>
              <a:gd name="adj2" fmla="val -336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1.213s</a:t>
            </a:r>
            <a:endParaRPr lang="it-IT" sz="1100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C84BA00A-4D6D-0154-7F15-DBDE9EA165D3}"/>
              </a:ext>
            </a:extLst>
          </p:cNvPr>
          <p:cNvSpPr/>
          <p:nvPr/>
        </p:nvSpPr>
        <p:spPr>
          <a:xfrm>
            <a:off x="7515856" y="4630714"/>
            <a:ext cx="624098" cy="256671"/>
          </a:xfrm>
          <a:prstGeom prst="wedgeRectCallout">
            <a:avLst>
              <a:gd name="adj1" fmla="val -38286"/>
              <a:gd name="adj2" fmla="val -685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2.727s</a:t>
            </a:r>
            <a:endParaRPr lang="it-IT" sz="1100" dirty="0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AB292892-A6D8-9C8A-DF10-EC526BB7B7E9}"/>
              </a:ext>
            </a:extLst>
          </p:cNvPr>
          <p:cNvSpPr/>
          <p:nvPr/>
        </p:nvSpPr>
        <p:spPr>
          <a:xfrm>
            <a:off x="7439191" y="2378843"/>
            <a:ext cx="624098" cy="256671"/>
          </a:xfrm>
          <a:prstGeom prst="wedgeRectCallout">
            <a:avLst>
              <a:gd name="adj1" fmla="val 72319"/>
              <a:gd name="adj2" fmla="val -336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>
                <a:latin typeface="Futura Bk BT" panose="020B0502020204020303" pitchFamily="34" charset="0"/>
              </a:rPr>
              <a:t>8.844s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1220247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Frazioni</a:t>
            </a:r>
            <a:r>
              <a:rPr lang="en-US" dirty="0">
                <a:latin typeface="Futura MdCn BT" panose="020B0506020204030203" pitchFamily="34" charset="0"/>
              </a:rPr>
              <a:t> continue e convergenti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43281" y="1619074"/>
                <a:ext cx="11727809" cy="4869593"/>
              </a:xfrm>
              <a:noFill/>
              <a:ln>
                <a:noFill/>
              </a:ln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Futura Bk BT" panose="020B0502020204020303" pitchFamily="34" charset="0"/>
                  </a:rPr>
                  <a:t>Una </a:t>
                </a:r>
                <a:r>
                  <a:rPr lang="en-US" sz="2400" b="1" i="1" dirty="0">
                    <a:latin typeface="Futura Bk BT" panose="020B0502020204020303" pitchFamily="34" charset="0"/>
                  </a:rPr>
                  <a:t>frazione continua</a:t>
                </a:r>
                <a:r>
                  <a:rPr lang="en-US" sz="2400" i="1" dirty="0">
                    <a:latin typeface="Futura Bk BT" panose="020B0502020204020303" pitchFamily="34" charset="0"/>
                  </a:rPr>
                  <a:t> </a:t>
                </a:r>
                <a:r>
                  <a:rPr lang="it-IT" sz="2400" dirty="0">
                    <a:latin typeface="Futura Bk BT" panose="020B0502020204020303" pitchFamily="34" charset="0"/>
                  </a:rPr>
                  <a:t>è un’espressione ottenuta da un processo iterativo che permette di rappresentare un numero come segue</a:t>
                </a:r>
                <a:endParaRPr lang="it-IT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it-IT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it-IT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dove i coefficienti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400" dirty="0">
                    <a:latin typeface="Futura Bk BT" panose="020B0502020204020303" pitchFamily="34" charset="0"/>
                  </a:rPr>
                  <a:t> sono chiamati </a:t>
                </a:r>
                <a:r>
                  <a:rPr lang="it-IT" sz="2400" b="1" i="1" dirty="0">
                    <a:latin typeface="Futura Bk BT" panose="020B0502020204020303" pitchFamily="34" charset="0"/>
                  </a:rPr>
                  <a:t>quozienti</a:t>
                </a:r>
                <a:r>
                  <a:rPr lang="it-IT" sz="2400" i="1" dirty="0">
                    <a:latin typeface="Futura Bk BT" panose="020B0502020204020303" pitchFamily="34" charset="0"/>
                  </a:rPr>
                  <a:t>. </a:t>
                </a:r>
                <a:r>
                  <a:rPr lang="it-IT" sz="2400" dirty="0">
                    <a:latin typeface="Futura Bk BT" panose="020B0502020204020303" pitchFamily="34" charset="0"/>
                  </a:rPr>
                  <a:t>Una frazione continua può essere abbreviata rappresentativamente tramite i suoi quozienti: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281" y="1619074"/>
                <a:ext cx="11727809" cy="4869593"/>
              </a:xfrm>
              <a:blipFill>
                <a:blip r:embed="rId4"/>
                <a:stretch>
                  <a:fillRect l="-832" t="-2506" r="-9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Arrow: Right 1">
            <a:extLst>
              <a:ext uri="{FF2B5EF4-FFF2-40B4-BE49-F238E27FC236}">
                <a16:creationId xmlns:a16="http://schemas.microsoft.com/office/drawing/2014/main" id="{043BAF6B-6472-9D89-A12E-939DB7820B54}"/>
              </a:ext>
            </a:extLst>
          </p:cNvPr>
          <p:cNvSpPr/>
          <p:nvPr/>
        </p:nvSpPr>
        <p:spPr>
          <a:xfrm>
            <a:off x="3788400" y="3045204"/>
            <a:ext cx="271871" cy="134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CA7F719-C3CB-74F9-AEBF-1AD9270D348F}"/>
              </a:ext>
            </a:extLst>
          </p:cNvPr>
          <p:cNvSpPr/>
          <p:nvPr/>
        </p:nvSpPr>
        <p:spPr>
          <a:xfrm>
            <a:off x="3788400" y="6108584"/>
            <a:ext cx="271871" cy="134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365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Frazioni</a:t>
            </a:r>
            <a:r>
              <a:rPr lang="en-US" dirty="0">
                <a:latin typeface="Futura MdCn BT" panose="020B0506020204030203" pitchFamily="34" charset="0"/>
              </a:rPr>
              <a:t> continue e convergenti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43281" y="1619074"/>
                <a:ext cx="11727809" cy="4869593"/>
              </a:xfrm>
              <a:noFill/>
              <a:ln>
                <a:noFill/>
              </a:ln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Futura Bk BT" panose="020B0502020204020303" pitchFamily="34" charset="0"/>
                  </a:rPr>
                  <a:t>Per il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calcolo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dei</a:t>
                </a:r>
                <a:r>
                  <a:rPr lang="en-US" sz="2400" dirty="0">
                    <a:latin typeface="Futura Bk BT" panose="020B0502020204020303" pitchFamily="34" charset="0"/>
                  </a:rPr>
                  <a:t> coefficient</a:t>
                </a:r>
                <a:r>
                  <a:rPr lang="it-IT" sz="2400" dirty="0">
                    <a:latin typeface="Futura Bk BT" panose="020B0502020204020303" pitchFamily="34" charset="0"/>
                  </a:rPr>
                  <a:t>i si utilizza l’algoritmo </a:t>
                </a:r>
                <a:r>
                  <a:rPr lang="it-IT" sz="2400" i="1" dirty="0">
                    <a:latin typeface="Futura Bk BT" panose="020B0502020204020303" pitchFamily="34" charset="0"/>
                  </a:rPr>
                  <a:t>Euclideano. </a:t>
                </a:r>
                <a:r>
                  <a:rPr lang="it-IT" sz="2400" dirty="0">
                    <a:latin typeface="Futura Bk BT" panose="020B0502020204020303" pitchFamily="34" charset="0"/>
                  </a:rPr>
                  <a:t>Vediamone un esempio:</a:t>
                </a:r>
              </a:p>
              <a:p>
                <a:pPr marL="0" indent="0">
                  <a:buNone/>
                </a:pPr>
                <a:endParaRPr lang="it-IT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415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=4∗93+43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 4+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93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3+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43</m:t>
                          </m:r>
                        </m:den>
                      </m:f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6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𝑠𝑡𝑜𝑝</m:t>
                      </m:r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281" y="1619074"/>
                <a:ext cx="11727809" cy="4869593"/>
              </a:xfrm>
              <a:blipFill>
                <a:blip r:embed="rId4"/>
                <a:stretch>
                  <a:fillRect l="-832" t="-2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A51FFAF-A9B5-F18E-FB09-BF27D5AC218C}"/>
              </a:ext>
            </a:extLst>
          </p:cNvPr>
          <p:cNvSpPr/>
          <p:nvPr/>
        </p:nvSpPr>
        <p:spPr>
          <a:xfrm>
            <a:off x="4972051" y="2533649"/>
            <a:ext cx="247650" cy="333375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D4516E-B099-E7CD-1162-A5FAF665D55A}"/>
              </a:ext>
            </a:extLst>
          </p:cNvPr>
          <p:cNvSpPr/>
          <p:nvPr/>
        </p:nvSpPr>
        <p:spPr>
          <a:xfrm>
            <a:off x="6151245" y="2533649"/>
            <a:ext cx="333375" cy="33337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4C643-FE64-DAD9-42E4-0D05203E5DDF}"/>
              </a:ext>
            </a:extLst>
          </p:cNvPr>
          <p:cNvSpPr txBox="1"/>
          <p:nvPr/>
        </p:nvSpPr>
        <p:spPr>
          <a:xfrm>
            <a:off x="4915378" y="2809010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Futura Bk BT" panose="020B0502020204020303" pitchFamily="34" charset="0"/>
              </a:rPr>
              <a:t>q</a:t>
            </a:r>
            <a:endParaRPr lang="it-IT" dirty="0">
              <a:solidFill>
                <a:schemeClr val="accent2"/>
              </a:solidFill>
              <a:latin typeface="Futura Bk BT" panose="020B05020202040203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DF789-E702-A47E-D028-E1E1DBCAF635}"/>
              </a:ext>
            </a:extLst>
          </p:cNvPr>
          <p:cNvSpPr txBox="1"/>
          <p:nvPr/>
        </p:nvSpPr>
        <p:spPr>
          <a:xfrm>
            <a:off x="6171898" y="2848807"/>
            <a:ext cx="292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Futura Bk BT" panose="020B0502020204020303" pitchFamily="34" charset="0"/>
              </a:rPr>
              <a:t>r</a:t>
            </a:r>
            <a:endParaRPr lang="it-IT" dirty="0">
              <a:solidFill>
                <a:schemeClr val="accent1"/>
              </a:solidFill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28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Frazioni</a:t>
            </a:r>
            <a:r>
              <a:rPr lang="en-US" dirty="0">
                <a:latin typeface="Futura MdCn BT" panose="020B0506020204030203" pitchFamily="34" charset="0"/>
              </a:rPr>
              <a:t> continue e convergenti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43281" y="1619074"/>
                <a:ext cx="11727809" cy="4869593"/>
              </a:xfrm>
              <a:noFill/>
              <a:ln>
                <a:noFill/>
              </a:ln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Futura Bk BT" panose="020B0502020204020303" pitchFamily="34" charset="0"/>
                  </a:rPr>
                  <a:t>Per il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calcolo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dei</a:t>
                </a:r>
                <a:r>
                  <a:rPr lang="en-US" sz="2400" dirty="0">
                    <a:latin typeface="Futura Bk BT" panose="020B0502020204020303" pitchFamily="34" charset="0"/>
                  </a:rPr>
                  <a:t> coefficient</a:t>
                </a:r>
                <a:r>
                  <a:rPr lang="it-IT" sz="2400" dirty="0">
                    <a:latin typeface="Futura Bk BT" panose="020B0502020204020303" pitchFamily="34" charset="0"/>
                  </a:rPr>
                  <a:t>i si utilizza l’algoritmo </a:t>
                </a:r>
                <a:r>
                  <a:rPr lang="it-IT" sz="2400" i="1" dirty="0">
                    <a:latin typeface="Futura Bk BT" panose="020B0502020204020303" pitchFamily="34" charset="0"/>
                  </a:rPr>
                  <a:t>Euclideano. </a:t>
                </a:r>
                <a:r>
                  <a:rPr lang="it-IT" sz="2400" dirty="0">
                    <a:latin typeface="Futura Bk BT" panose="020B0502020204020303" pitchFamily="34" charset="0"/>
                  </a:rPr>
                  <a:t>Vediamone un esempio:</a:t>
                </a:r>
              </a:p>
              <a:p>
                <a:pPr marL="0" indent="0">
                  <a:buNone/>
                </a:pPr>
                <a:endParaRPr lang="it-IT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415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=4∗93+43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 4+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93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3+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43</m:t>
                          </m:r>
                        </m:den>
                      </m:f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6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281" y="1619074"/>
                <a:ext cx="11727809" cy="4869593"/>
              </a:xfrm>
              <a:blipFill>
                <a:blip r:embed="rId4"/>
                <a:stretch>
                  <a:fillRect l="-832" t="-2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5888EE3-A1B7-1C59-7F8E-0EF1A9790610}"/>
              </a:ext>
            </a:extLst>
          </p:cNvPr>
          <p:cNvSpPr/>
          <p:nvPr/>
        </p:nvSpPr>
        <p:spPr>
          <a:xfrm>
            <a:off x="1182163" y="2570095"/>
            <a:ext cx="304800" cy="304800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F7E3DC-EB0D-0979-F31E-693B75EF7180}"/>
              </a:ext>
            </a:extLst>
          </p:cNvPr>
          <p:cNvSpPr/>
          <p:nvPr/>
        </p:nvSpPr>
        <p:spPr>
          <a:xfrm>
            <a:off x="1003569" y="3601902"/>
            <a:ext cx="304800" cy="304800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368CEE-F25C-92FD-E66F-24F6D1C12F69}"/>
              </a:ext>
            </a:extLst>
          </p:cNvPr>
          <p:cNvSpPr/>
          <p:nvPr/>
        </p:nvSpPr>
        <p:spPr>
          <a:xfrm>
            <a:off x="1003569" y="4633709"/>
            <a:ext cx="304800" cy="304800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44E880-763D-95B2-78BA-83649E93C913}"/>
              </a:ext>
            </a:extLst>
          </p:cNvPr>
          <p:cNvSpPr/>
          <p:nvPr/>
        </p:nvSpPr>
        <p:spPr>
          <a:xfrm>
            <a:off x="838200" y="5665516"/>
            <a:ext cx="304800" cy="304800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319524A-8471-32A0-A545-8540B70D1043}"/>
              </a:ext>
            </a:extLst>
          </p:cNvPr>
          <p:cNvSpPr/>
          <p:nvPr/>
        </p:nvSpPr>
        <p:spPr>
          <a:xfrm>
            <a:off x="5658950" y="3663700"/>
            <a:ext cx="448235" cy="1812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6F70FA-A11B-0595-9E05-74991935A34A}"/>
                  </a:ext>
                </a:extLst>
              </p:cNvPr>
              <p:cNvSpPr txBox="1"/>
              <p:nvPr/>
            </p:nvSpPr>
            <p:spPr>
              <a:xfrm flipH="1">
                <a:off x="6983505" y="2508768"/>
                <a:ext cx="4105835" cy="2491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415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den>
                          </m:f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2400" dirty="0"/>
              </a:p>
              <a:p>
                <a:endParaRPr lang="it-IT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415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=[4, 2, 6, 7]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6F70FA-A11B-0595-9E05-74991935A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83505" y="2508768"/>
                <a:ext cx="4105835" cy="24910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072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Frazioni</a:t>
            </a:r>
            <a:r>
              <a:rPr lang="en-US" dirty="0">
                <a:latin typeface="Futura MdCn BT" panose="020B0506020204030203" pitchFamily="34" charset="0"/>
              </a:rPr>
              <a:t> continue e convergenti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Futura Bk BT" panose="020B0502020204020303" pitchFamily="34" charset="0"/>
                  </a:rPr>
                  <a:t>Ogni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numero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i="1" dirty="0" err="1">
                    <a:latin typeface="Futura Bk BT" panose="020B0502020204020303" pitchFamily="34" charset="0"/>
                  </a:rPr>
                  <a:t>razionale</a:t>
                </a:r>
                <a:r>
                  <a:rPr lang="en-US" sz="2400" i="1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>
                    <a:latin typeface="Futura Bk BT" panose="020B0502020204020303" pitchFamily="34" charset="0"/>
                  </a:rPr>
                  <a:t>ha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una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espansione</a:t>
                </a:r>
                <a:r>
                  <a:rPr lang="en-US" sz="2400" dirty="0">
                    <a:latin typeface="Futura Bk BT" panose="020B0502020204020303" pitchFamily="34" charset="0"/>
                  </a:rPr>
                  <a:t> in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frazioni</a:t>
                </a:r>
                <a:r>
                  <a:rPr lang="en-US" sz="2400" dirty="0">
                    <a:latin typeface="Futura Bk BT" panose="020B0502020204020303" pitchFamily="34" charset="0"/>
                  </a:rPr>
                  <a:t> continue </a:t>
                </a:r>
                <a:r>
                  <a:rPr lang="en-US" sz="2400" b="1" dirty="0" err="1">
                    <a:latin typeface="Futura Bk BT" panose="020B0502020204020303" pitchFamily="34" charset="0"/>
                  </a:rPr>
                  <a:t>finita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mentre</a:t>
                </a:r>
                <a:r>
                  <a:rPr lang="en-US" sz="2400" dirty="0">
                    <a:latin typeface="Futura Bk BT" panose="020B0502020204020303" pitchFamily="34" charset="0"/>
                  </a:rPr>
                  <a:t> per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i</a:t>
                </a:r>
                <a:r>
                  <a:rPr lang="en-US" sz="2400" dirty="0">
                    <a:latin typeface="Futura Bk BT" panose="020B0502020204020303" pitchFamily="34" charset="0"/>
                  </a:rPr>
                  <a:t> numeri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irrazionali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l’espansione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it-IT" sz="2400" dirty="0">
                    <a:latin typeface="Futura Bk BT" panose="020B0502020204020303" pitchFamily="34" charset="0"/>
                  </a:rPr>
                  <a:t>è </a:t>
                </a:r>
                <a:r>
                  <a:rPr lang="it-IT" sz="2400" b="1" dirty="0">
                    <a:latin typeface="Futura Bk BT" panose="020B0502020204020303" pitchFamily="34" charset="0"/>
                  </a:rPr>
                  <a:t>infinita</a:t>
                </a:r>
                <a:r>
                  <a:rPr lang="it-IT" sz="2400" dirty="0">
                    <a:latin typeface="Futura Bk BT" panose="020B0502020204020303" pitchFamily="34" charset="0"/>
                  </a:rPr>
                  <a:t>. </a:t>
                </a:r>
              </a:p>
              <a:p>
                <a:pPr marL="0" indent="0">
                  <a:buNone/>
                </a:pPr>
                <a:endParaRPr lang="it-IT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73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95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3+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den>
                                  </m:f>
                                </m:den>
                              </m:f>
                            </m:den>
                          </m:f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=[0, 1, 3, 3, 7]</m:t>
                      </m:r>
                    </m:oMath>
                  </m:oMathPara>
                </a14:m>
                <a:endParaRPr lang="it-IT" sz="2400" i="1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sz="2400" i="1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il </a:t>
                </a:r>
                <a14:m>
                  <m:oMath xmlns:m="http://schemas.openxmlformats.org/officeDocument/2006/math">
                    <m:r>
                      <a:rPr lang="it-I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it-IT" sz="2400" dirty="0">
                    <a:latin typeface="Futura Bk BT" panose="020B0502020204020303" pitchFamily="34" charset="0"/>
                  </a:rPr>
                  <a:t>, famoso numero irrazionale, ha la seguente espansione:</a:t>
                </a:r>
              </a:p>
              <a:p>
                <a:pPr marL="0" indent="0">
                  <a:buNone/>
                </a:pP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=[3, 7, 15, 1, 292, …]</m:t>
                      </m:r>
                    </m:oMath>
                  </m:oMathPara>
                </a14:m>
                <a:endParaRPr lang="it-IT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dirty="0">
                  <a:latin typeface="Futura Bk BT" panose="020B05020202040203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3"/>
                <a:stretch>
                  <a:fillRect l="-832" t="-1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07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Frazioni</a:t>
            </a:r>
            <a:r>
              <a:rPr lang="en-US" dirty="0">
                <a:latin typeface="Futura MdCn BT" panose="020B0506020204030203" pitchFamily="34" charset="0"/>
              </a:rPr>
              <a:t> continue e convergenti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Una rappresentazione in frazioni continue per un numero irrazionale è utile poiché, dai coefficienti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400" dirty="0">
                    <a:latin typeface="Futura Bk BT" panose="020B0502020204020303" pitchFamily="34" charset="0"/>
                  </a:rPr>
                  <a:t>,è possibile calcolare una approssimazione di tale numero attraverso i </a:t>
                </a:r>
                <a:r>
                  <a:rPr lang="it-IT" sz="2400" b="1" i="1" dirty="0">
                    <a:latin typeface="Futura Bk BT" panose="020B0502020204020303" pitchFamily="34" charset="0"/>
                  </a:rPr>
                  <a:t>convergenti</a:t>
                </a:r>
                <a:r>
                  <a:rPr lang="it-IT" sz="2400" dirty="0">
                    <a:latin typeface="Futura Bk BT" panose="020B0502020204020303" pitchFamily="34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Essi vengono calcolati nel seguente modo:</a:t>
                </a:r>
              </a:p>
              <a:p>
                <a:pPr marL="0" indent="0">
                  <a:buNone/>
                </a:pPr>
                <a:endParaRPr lang="it-IT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it-IT" sz="240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4"/>
                <a:stretch>
                  <a:fillRect l="-832" t="-1754" r="-88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07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Frazioni</a:t>
            </a:r>
            <a:r>
              <a:rPr lang="en-US" dirty="0">
                <a:latin typeface="Futura MdCn BT" panose="020B0506020204030203" pitchFamily="34" charset="0"/>
              </a:rPr>
              <a:t> continue e convergenti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4892" y="1619074"/>
                <a:ext cx="5545124" cy="48695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Futura Bk BT" panose="020B0502020204020303" pitchFamily="34" charset="0"/>
                  </a:rPr>
                  <a:t>Esempio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it-IT" dirty="0">
                    <a:latin typeface="Futura Bk BT" panose="020B0502020204020303" pitchFamily="34" charset="0"/>
                  </a:rPr>
                  <a:t>:</a:t>
                </a:r>
              </a:p>
              <a:p>
                <a:pPr marL="0" indent="0">
                  <a:buNone/>
                </a:pPr>
                <a:br>
                  <a:rPr lang="it-IT" dirty="0">
                    <a:latin typeface="Futura Bk BT" panose="020B0502020204020303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400" dirty="0">
                    <a:latin typeface="Futura Bk BT" panose="020B0502020204020303" pitchFamily="34" charset="0"/>
                  </a:rPr>
                  <a:t> = [3, 7, 15, 1, 292, 1, 1, 1, 2]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dirty="0">
                    <a:latin typeface="Futura Bk BT" panose="020B0502020204020303" pitchFamily="34" charset="0"/>
                  </a:rPr>
                  <a:t>= [</a:t>
                </a:r>
                <a:r>
                  <a:rPr lang="it-IT" sz="2400" dirty="0">
                    <a:latin typeface="Futura Bk BT" panose="020B0502020204020303" pitchFamily="34" charset="0"/>
                  </a:rPr>
                  <a:t>3.0, 3.142857, </a:t>
                </a:r>
              </a:p>
              <a:p>
                <a:pPr marL="0" indent="0"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3.141509, 3.141592, </a:t>
                </a:r>
              </a:p>
              <a:p>
                <a:pPr marL="0" indent="0"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3.141592, 3.141592,...</a:t>
                </a:r>
                <a:r>
                  <a:rPr lang="it-IT" dirty="0">
                    <a:latin typeface="Futura Bk BT" panose="020B0502020204020303" pitchFamily="34" charset="0"/>
                  </a:rPr>
                  <a:t>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2" y="1619074"/>
                <a:ext cx="5545124" cy="4869593"/>
              </a:xfrm>
              <a:blipFill>
                <a:blip r:embed="rId4"/>
                <a:stretch>
                  <a:fillRect l="-2310" t="-22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AC1B183-9E60-321C-A876-E1339B6B5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185" y="1619074"/>
            <a:ext cx="5649711" cy="4237283"/>
          </a:xfrm>
          <a:prstGeom prst="roundRect">
            <a:avLst>
              <a:gd name="adj" fmla="val 633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5C3DB06-0B4A-3170-BE38-A69209FEF654}"/>
              </a:ext>
            </a:extLst>
          </p:cNvPr>
          <p:cNvSpPr/>
          <p:nvPr/>
        </p:nvSpPr>
        <p:spPr>
          <a:xfrm>
            <a:off x="7408278" y="2271947"/>
            <a:ext cx="806825" cy="363567"/>
          </a:xfrm>
          <a:prstGeom prst="wedgeRectCallout">
            <a:avLst>
              <a:gd name="adj1" fmla="val -73055"/>
              <a:gd name="adj2" fmla="val -2873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3.142857</a:t>
            </a:r>
            <a:endParaRPr lang="it-IT" sz="1100" dirty="0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C2EF36B9-0B5A-A35B-5DC9-603587D74F0E}"/>
              </a:ext>
            </a:extLst>
          </p:cNvPr>
          <p:cNvSpPr/>
          <p:nvPr/>
        </p:nvSpPr>
        <p:spPr>
          <a:xfrm>
            <a:off x="7408279" y="4494624"/>
            <a:ext cx="806825" cy="363567"/>
          </a:xfrm>
          <a:prstGeom prst="wedgeRectCallout">
            <a:avLst>
              <a:gd name="adj1" fmla="val 72500"/>
              <a:gd name="adj2" fmla="val -509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3.141509</a:t>
            </a:r>
            <a:endParaRPr lang="it-IT" sz="11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D9233D62-951F-B62A-1A60-8F885967178F}"/>
              </a:ext>
            </a:extLst>
          </p:cNvPr>
          <p:cNvSpPr/>
          <p:nvPr/>
        </p:nvSpPr>
        <p:spPr>
          <a:xfrm>
            <a:off x="9102608" y="3653666"/>
            <a:ext cx="806825" cy="363567"/>
          </a:xfrm>
          <a:prstGeom prst="wedgeRectCallout">
            <a:avLst>
              <a:gd name="adj1" fmla="val 32500"/>
              <a:gd name="adj2" fmla="val 10688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3.141592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27593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Idea di attacco 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Futura Bk BT" panose="020B0502020204020303" pitchFamily="34" charset="0"/>
                  </a:rPr>
                  <a:t>RSA </a:t>
                </a:r>
                <a:r>
                  <a:rPr lang="it-IT" dirty="0">
                    <a:latin typeface="Futura Bk BT" panose="020B0502020204020303" pitchFamily="34" charset="0"/>
                  </a:rPr>
                  <a:t>è composto dalle seguenti coppie di chiavi</a:t>
                </a:r>
                <a:br>
                  <a:rPr lang="it-IT" dirty="0">
                    <a:latin typeface="Futura Bk BT" panose="020B0502020204020303" pitchFamily="34" charset="0"/>
                  </a:rPr>
                </a:br>
                <a:br>
                  <a:rPr lang="it-IT" dirty="0">
                    <a:latin typeface="Futura Bk BT" panose="020B05020202040203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br>
                  <a:rPr lang="en-US" dirty="0">
                    <a:latin typeface="Futura Bk BT" panose="020B0502020204020303" pitchFamily="34" charset="0"/>
                  </a:rPr>
                </a:br>
                <a:endParaRPr lang="en-US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utura Bk BT" panose="020B0502020204020303" pitchFamily="34" charset="0"/>
                  </a:rPr>
                  <a:t>dove </a:t>
                </a:r>
                <a:r>
                  <a:rPr lang="en-US" dirty="0" err="1">
                    <a:latin typeface="Futura Bk BT" panose="020B0502020204020303" pitchFamily="34" charset="0"/>
                  </a:rPr>
                  <a:t>gli</a:t>
                </a:r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:r>
                  <a:rPr lang="en-US" dirty="0" err="1">
                    <a:latin typeface="Futura Bk BT" panose="020B0502020204020303" pitchFamily="34" charset="0"/>
                  </a:rPr>
                  <a:t>esponenti</a:t>
                </a:r>
                <a:r>
                  <a:rPr lang="en-US" dirty="0">
                    <a:latin typeface="Futura Bk BT" panose="020B0502020204020303" pitchFamily="34" charset="0"/>
                  </a:rPr>
                  <a:t> “</a:t>
                </a:r>
                <a:r>
                  <a:rPr lang="en-US" b="1" i="1" dirty="0">
                    <a:latin typeface="Futura Bk BT" panose="020B0502020204020303" pitchFamily="34" charset="0"/>
                  </a:rPr>
                  <a:t>e</a:t>
                </a:r>
                <a:r>
                  <a:rPr lang="en-US" dirty="0">
                    <a:latin typeface="Futura Bk BT" panose="020B0502020204020303" pitchFamily="34" charset="0"/>
                  </a:rPr>
                  <a:t>” ed “</a:t>
                </a:r>
                <a:r>
                  <a:rPr lang="en-US" b="1" i="1" dirty="0">
                    <a:latin typeface="Futura Bk BT" panose="020B0502020204020303" pitchFamily="34" charset="0"/>
                  </a:rPr>
                  <a:t>d</a:t>
                </a:r>
                <a:r>
                  <a:rPr lang="en-US" dirty="0">
                    <a:latin typeface="Futura Bk BT" panose="020B0502020204020303" pitchFamily="34" charset="0"/>
                  </a:rPr>
                  <a:t>” </a:t>
                </a:r>
                <a:r>
                  <a:rPr lang="it-IT" dirty="0">
                    <a:latin typeface="Futura Bk BT" panose="020B0502020204020303" pitchFamily="34" charset="0"/>
                  </a:rPr>
                  <a:t>sono vincolati dalla seguente relazione:</a:t>
                </a:r>
              </a:p>
              <a:p>
                <a:pPr marL="0" indent="0" algn="ctr">
                  <a:buNone/>
                </a:pPr>
                <a:br>
                  <a:rPr lang="it-IT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br>
                  <a:rPr lang="en-US" dirty="0">
                    <a:latin typeface="Futura Bk BT" panose="020B0502020204020303" pitchFamily="34" charset="0"/>
                  </a:rPr>
                </a:br>
                <a:r>
                  <a:rPr lang="en-US" dirty="0" err="1">
                    <a:latin typeface="Futura Bk BT" panose="020B0502020204020303" pitchFamily="34" charset="0"/>
                  </a:rPr>
                  <a:t>deve</a:t>
                </a:r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:r>
                  <a:rPr lang="en-US" dirty="0" err="1">
                    <a:latin typeface="Futura Bk BT" panose="020B0502020204020303" pitchFamily="34" charset="0"/>
                  </a:rPr>
                  <a:t>esistere</a:t>
                </a:r>
                <a:r>
                  <a:rPr lang="en-US" dirty="0">
                    <a:latin typeface="Futura Bk BT" panose="020B0502020204020303" pitchFamily="34" charset="0"/>
                  </a:rPr>
                  <a:t> un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>
                    <a:latin typeface="Futura Bk BT" panose="020B0502020204020303" pitchFamily="34" charset="0"/>
                  </a:rPr>
                  <a:t> tale per cui si ha che</a:t>
                </a:r>
                <a:endParaRPr lang="en-US" sz="28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Futura Bk BT" panose="020B05020202040203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3"/>
                <a:stretch>
                  <a:fillRect l="-1093" t="-31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16DB75-E6CD-7037-51E0-D7DC37BB28AE}"/>
                  </a:ext>
                </a:extLst>
              </p:cNvPr>
              <p:cNvSpPr txBox="1"/>
              <p:nvPr/>
            </p:nvSpPr>
            <p:spPr>
              <a:xfrm>
                <a:off x="6633883" y="5683623"/>
                <a:ext cx="25925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𝑒𝑑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16DB75-E6CD-7037-51E0-D7DC37BB2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883" y="5683623"/>
                <a:ext cx="259256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084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18996</TotalTime>
  <Words>1512</Words>
  <Application>Microsoft Office PowerPoint</Application>
  <PresentationFormat>Widescreen</PresentationFormat>
  <Paragraphs>228</Paragraphs>
  <Slides>22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Futura Bk BT</vt:lpstr>
      <vt:lpstr>Futura Lt BT</vt:lpstr>
      <vt:lpstr>Futura MdCn BT</vt:lpstr>
      <vt:lpstr>Office Theme</vt:lpstr>
      <vt:lpstr>RSA ATTACK </vt:lpstr>
      <vt:lpstr>RSA ATTACK: Table of content </vt:lpstr>
      <vt:lpstr>RSA ATTACK: Frazioni continue e convergenti</vt:lpstr>
      <vt:lpstr>RSA ATTACK: Frazioni continue e convergenti</vt:lpstr>
      <vt:lpstr>RSA ATTACK: Frazioni continue e convergenti</vt:lpstr>
      <vt:lpstr>RSA ATTACK: Frazioni continue e convergenti</vt:lpstr>
      <vt:lpstr>RSA ATTACK: Frazioni continue e convergenti</vt:lpstr>
      <vt:lpstr>RSA ATTACK: Frazioni continue e convergenti</vt:lpstr>
      <vt:lpstr>RSA ATTACK: Idea di attacco </vt:lpstr>
      <vt:lpstr>RSA ATTACK: Idea di attacco </vt:lpstr>
      <vt:lpstr>RSA ATTACK: Idea di attacco</vt:lpstr>
      <vt:lpstr>RSA ATTACK: Teorema di Wiener </vt:lpstr>
      <vt:lpstr>RSA ATTACK: Fattorizzazione di N</vt:lpstr>
      <vt:lpstr>RSA ATTACK: Fattorizzazione di N</vt:lpstr>
      <vt:lpstr>RSA ATTACK: Procedura d’attacco</vt:lpstr>
      <vt:lpstr>RSA ATTACK: Esempio</vt:lpstr>
      <vt:lpstr>RSA ATTACK: Implementazione</vt:lpstr>
      <vt:lpstr>RSA ATTACK: Implementazione</vt:lpstr>
      <vt:lpstr>RSA ATTACK: Implementazione</vt:lpstr>
      <vt:lpstr>RSA ATTACK: Implementazione</vt:lpstr>
      <vt:lpstr>RSA ATTACK: Esecuzione</vt:lpstr>
      <vt:lpstr>RSA ATTACK: Stime dei tempi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RSA ATTACK</dc:title>
  <dc:creator>PIERO MIGLIORATO</dc:creator>
  <cp:lastModifiedBy>PIERO MIGLIORATO</cp:lastModifiedBy>
  <cp:revision>3</cp:revision>
  <dcterms:created xsi:type="dcterms:W3CDTF">2023-03-12T17:12:16Z</dcterms:created>
  <dcterms:modified xsi:type="dcterms:W3CDTF">2023-04-13T07:31:54Z</dcterms:modified>
</cp:coreProperties>
</file>